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Helvetica Neue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1" roundtripDataSignature="AMtx7mjUm5p4ike9dzkE5v8Wn8MaGqky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720DDA-5FE2-4838-8498-B53FA60AC2F2}">
  <a:tblStyle styleId="{D2720DDA-5FE2-4838-8498-B53FA60AC2F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customschemas.google.com/relationships/presentationmetadata" Target="meta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HelveticaNeue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3" name="Google Shape;123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arguments of the maxima</a:t>
            </a:r>
            <a:endParaRPr/>
          </a:p>
        </p:txBody>
      </p:sp>
      <p:sp>
        <p:nvSpPr>
          <p:cNvPr id="1234" name="Google Shape;1234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G(p</a:t>
            </a:r>
            <a:r>
              <a:rPr baseline="30000" lang="en-US"/>
              <a:t>3</a:t>
            </a:r>
            <a:r>
              <a:rPr lang="en-US"/>
              <a:t>(1-p)</a:t>
            </a:r>
            <a:r>
              <a:rPr baseline="30000" lang="en-US"/>
              <a:t>5</a:t>
            </a:r>
            <a:r>
              <a:rPr lang="en-US"/>
              <a:t>)/G(p) = 3p</a:t>
            </a:r>
            <a:r>
              <a:rPr baseline="30000" lang="en-US"/>
              <a:t>2</a:t>
            </a:r>
            <a:r>
              <a:rPr lang="en-US"/>
              <a:t>(1-p)</a:t>
            </a:r>
            <a:r>
              <a:rPr baseline="30000" lang="en-US"/>
              <a:t>5</a:t>
            </a:r>
            <a:r>
              <a:rPr lang="en-US"/>
              <a:t> - p</a:t>
            </a:r>
            <a:r>
              <a:rPr baseline="30000" lang="en-US"/>
              <a:t>3</a:t>
            </a:r>
            <a:r>
              <a:rPr lang="en-US"/>
              <a:t>5(1p)</a:t>
            </a:r>
            <a:r>
              <a:rPr baseline="30000" lang="en-US"/>
              <a:t>4 </a:t>
            </a:r>
            <a:r>
              <a:rPr lang="en-US"/>
              <a:t>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3p</a:t>
            </a:r>
            <a:r>
              <a:rPr baseline="30000" lang="en-US"/>
              <a:t>2</a:t>
            </a:r>
            <a:r>
              <a:rPr lang="en-US"/>
              <a:t>(1-p)</a:t>
            </a:r>
            <a:r>
              <a:rPr baseline="30000" lang="en-US"/>
              <a:t>5</a:t>
            </a:r>
            <a:r>
              <a:rPr lang="en-US"/>
              <a:t> = p</a:t>
            </a:r>
            <a:r>
              <a:rPr baseline="30000" lang="en-US"/>
              <a:t>3</a:t>
            </a:r>
            <a:r>
              <a:rPr lang="en-US"/>
              <a:t>5(1-p)</a:t>
            </a:r>
            <a:r>
              <a:rPr baseline="30000" lang="en-US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3(1-p) = 5p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– 3p = 5p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= 3/8</a:t>
            </a:r>
            <a:endParaRPr baseline="30000"/>
          </a:p>
        </p:txBody>
      </p:sp>
      <p:sp>
        <p:nvSpPr>
          <p:cNvPr id="1243" name="Google Shape;1243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4" name="Google Shape;74;p10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2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0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3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3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4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0" name="Google Shape;30;p94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1" name="Google Shape;31;p9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5"/>
          <p:cNvSpPr txBox="1"/>
          <p:nvPr>
            <p:ph type="title"/>
          </p:nvPr>
        </p:nvSpPr>
        <p:spPr>
          <a:xfrm>
            <a:off x="457200" y="342900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5"/>
          <p:cNvSpPr txBox="1"/>
          <p:nvPr>
            <p:ph idx="1" type="body"/>
          </p:nvPr>
        </p:nvSpPr>
        <p:spPr>
          <a:xfrm>
            <a:off x="457200" y="1485900"/>
            <a:ext cx="4038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5"/>
          <p:cNvSpPr txBox="1"/>
          <p:nvPr>
            <p:ph idx="2" type="body"/>
          </p:nvPr>
        </p:nvSpPr>
        <p:spPr>
          <a:xfrm>
            <a:off x="4648200" y="1485900"/>
            <a:ext cx="4038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5"/>
          <p:cNvSpPr txBox="1"/>
          <p:nvPr>
            <p:ph idx="12" type="sldNum"/>
          </p:nvPr>
        </p:nvSpPr>
        <p:spPr>
          <a:xfrm>
            <a:off x="6588125" y="4677966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9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9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9" name="Google Shape;49;p9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9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1" name="Google Shape;51;p9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6" name="Google Shape;66;p10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7" name="Google Shape;67;p10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isi.edu/robot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5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49.png"/><Relationship Id="rId8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Relationship Id="rId7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94.png"/><Relationship Id="rId5" Type="http://schemas.openxmlformats.org/officeDocument/2006/relationships/image" Target="../media/image81.png"/><Relationship Id="rId6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5.png"/><Relationship Id="rId4" Type="http://schemas.openxmlformats.org/officeDocument/2006/relationships/image" Target="../media/image8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6.png"/><Relationship Id="rId4" Type="http://schemas.openxmlformats.org/officeDocument/2006/relationships/image" Target="../media/image9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2.png"/><Relationship Id="rId4" Type="http://schemas.openxmlformats.org/officeDocument/2006/relationships/image" Target="../media/image102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6.png"/><Relationship Id="rId4" Type="http://schemas.openxmlformats.org/officeDocument/2006/relationships/image" Target="../media/image86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6.png"/><Relationship Id="rId4" Type="http://schemas.openxmlformats.org/officeDocument/2006/relationships/image" Target="../media/image86.png"/><Relationship Id="rId5" Type="http://schemas.openxmlformats.org/officeDocument/2006/relationships/image" Target="../media/image9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image" Target="../media/image10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86.png"/><Relationship Id="rId6" Type="http://schemas.openxmlformats.org/officeDocument/2006/relationships/image" Target="../media/image9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5.png"/><Relationship Id="rId4" Type="http://schemas.openxmlformats.org/officeDocument/2006/relationships/image" Target="../media/image86.png"/><Relationship Id="rId5" Type="http://schemas.openxmlformats.org/officeDocument/2006/relationships/image" Target="../media/image9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type="ctrTitle"/>
          </p:nvPr>
        </p:nvSpPr>
        <p:spPr>
          <a:xfrm>
            <a:off x="1479163" y="1661404"/>
            <a:ext cx="6014224" cy="113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-US" sz="3000"/>
              <a:t>23: Bayesian Learning, Unsupervised </a:t>
            </a:r>
            <a:br>
              <a:rPr b="1" lang="en-US" sz="3000"/>
            </a:br>
            <a:r>
              <a:rPr b="1" lang="en-US" sz="3000"/>
              <a:t>Learning, and EM Algorithms</a:t>
            </a:r>
            <a:endParaRPr/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1722782" y="3482096"/>
            <a:ext cx="5886450" cy="6028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>
                <a:solidFill>
                  <a:srgbClr val="7F7F7F"/>
                </a:solidFill>
              </a:rPr>
              <a:t>Professor Wei-Min Shen</a:t>
            </a:r>
            <a:endParaRPr/>
          </a:p>
          <a:p>
            <a:pPr indent="0" lvl="0" marL="0" rtl="0" algn="ctr">
              <a:spcBef>
                <a:spcPts val="336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>
                <a:solidFill>
                  <a:srgbClr val="7F7F7F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  <a:p>
            <a:pPr indent="0" lvl="0" marL="0" rtl="0" algn="ctr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57300" y="114300"/>
            <a:ext cx="6457950" cy="124569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spcFirstLastPara="1" rIns="57250" wrap="square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CSCI 561 </a:t>
            </a:r>
            <a:b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Artificial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Classification Problem</a:t>
            </a:r>
            <a:endParaRPr/>
          </a:p>
        </p:txBody>
      </p:sp>
      <p:sp>
        <p:nvSpPr>
          <p:cNvPr id="206" name="Google Shape;206;p10"/>
          <p:cNvSpPr txBox="1"/>
          <p:nvPr/>
        </p:nvSpPr>
        <p:spPr>
          <a:xfrm>
            <a:off x="1219201" y="1248152"/>
            <a:ext cx="6084360" cy="1288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6162" lvl="0" marL="80771" marR="362861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example of Classification:</a:t>
            </a:r>
            <a:endParaRPr/>
          </a:p>
          <a:p>
            <a:pPr indent="-76162" lvl="0" marL="80771" marR="362861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Given: price 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power 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2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Learn: What is a “family car” C</a:t>
            </a:r>
            <a:endParaRPr/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Data </a:t>
            </a:r>
            <a:r>
              <a:rPr b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[X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C] where C=1 if it is a family car, C=0 otherwise.</a:t>
            </a:r>
            <a:endParaRPr/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if we do know P(C | 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baseline="-25000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when a new car arrives, then we can predict:</a:t>
            </a:r>
            <a:endParaRPr/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961" y="2557954"/>
            <a:ext cx="4436839" cy="114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870" y="3722951"/>
            <a:ext cx="4834082" cy="11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2200506" y="3850744"/>
            <a:ext cx="4138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or: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6345138" y="1207403"/>
            <a:ext cx="2120324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concept/hypothesis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/>
          <p:nvPr>
            <p:ph type="title"/>
          </p:nvPr>
        </p:nvSpPr>
        <p:spPr>
          <a:xfrm>
            <a:off x="1547664" y="195486"/>
            <a:ext cx="6172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 Classification Example</a:t>
            </a:r>
            <a:endParaRPr/>
          </a:p>
        </p:txBody>
      </p:sp>
      <p:sp>
        <p:nvSpPr>
          <p:cNvPr id="216" name="Google Shape;216;p11"/>
          <p:cNvSpPr txBox="1"/>
          <p:nvPr>
            <p:ph idx="1" type="body"/>
          </p:nvPr>
        </p:nvSpPr>
        <p:spPr>
          <a:xfrm>
            <a:off x="1582341" y="971550"/>
            <a:ext cx="573286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Credit scoring: Inputs are income and savings. </a:t>
            </a:r>
            <a:endParaRPr/>
          </a:p>
          <a:p>
            <a:pPr indent="-257175" lvl="0" marL="257175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	Output is low-risk vs high-risk</a:t>
            </a:r>
            <a:endParaRPr/>
          </a:p>
          <a:p>
            <a:pPr indent="-257175" lvl="0" marL="257175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b="1"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= [</a:t>
            </a:r>
            <a:r>
              <a:rPr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baseline="30000"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,Output: C =</a:t>
            </a:r>
            <a:r>
              <a:rPr i="1"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{0,1}</a:t>
            </a:r>
            <a:endParaRPr/>
          </a:p>
          <a:p>
            <a:pPr indent="-257175" lvl="0" marL="257175" rtl="0" algn="l">
              <a:lnSpc>
                <a:spcPct val="80000"/>
              </a:lnSpc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Prediction: 	</a:t>
            </a:r>
            <a:endParaRPr/>
          </a:p>
        </p:txBody>
      </p:sp>
      <p:pic>
        <p:nvPicPr>
          <p:cNvPr id="217" name="Google Shape;2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864" y="2428875"/>
            <a:ext cx="4495800" cy="172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 txBox="1"/>
          <p:nvPr>
            <p:ph idx="12" type="sldNum"/>
          </p:nvPr>
        </p:nvSpPr>
        <p:spPr>
          <a:xfrm>
            <a:off x="6588125" y="4677966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6601401" y="1635324"/>
            <a:ext cx="2120324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concept/hypothesis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>
            <p:ph type="title"/>
          </p:nvPr>
        </p:nvSpPr>
        <p:spPr>
          <a:xfrm>
            <a:off x="1547664" y="195486"/>
            <a:ext cx="6172200" cy="650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Bayesian Rule for </a:t>
            </a:r>
            <a:r>
              <a:rPr i="1" lang="en-US"/>
              <a:t>Multiple</a:t>
            </a:r>
            <a:r>
              <a:rPr lang="en-US"/>
              <a:t> Classes</a:t>
            </a:r>
            <a:endParaRPr/>
          </a:p>
        </p:txBody>
      </p:sp>
      <p:pic>
        <p:nvPicPr>
          <p:cNvPr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707" y="1446610"/>
            <a:ext cx="2826544" cy="179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6469" y="3363516"/>
            <a:ext cx="3719513" cy="10453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2"/>
          <p:cNvSpPr txBox="1"/>
          <p:nvPr/>
        </p:nvSpPr>
        <p:spPr>
          <a:xfrm>
            <a:off x="6601401" y="1635324"/>
            <a:ext cx="2120324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concept/hypothesis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The Classification Definition</a:t>
            </a:r>
            <a:endParaRPr/>
          </a:p>
        </p:txBody>
      </p:sp>
      <p:sp>
        <p:nvSpPr>
          <p:cNvPr id="233" name="Google Shape;233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4" name="Google Shape;234;p13"/>
          <p:cNvGrpSpPr/>
          <p:nvPr/>
        </p:nvGrpSpPr>
        <p:grpSpPr>
          <a:xfrm>
            <a:off x="689982" y="1212695"/>
            <a:ext cx="6572250" cy="2864800"/>
            <a:chOff x="1314450" y="1257300"/>
            <a:chExt cx="6572250" cy="2864800"/>
          </a:xfrm>
        </p:grpSpPr>
        <p:pic>
          <p:nvPicPr>
            <p:cNvPr id="235" name="Google Shape;235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4450" y="1257300"/>
              <a:ext cx="6572250" cy="286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3"/>
            <p:cNvSpPr txBox="1"/>
            <p:nvPr/>
          </p:nvSpPr>
          <p:spPr>
            <a:xfrm>
              <a:off x="5478967" y="2505197"/>
              <a:ext cx="1673087" cy="279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when data X is given</a:t>
              </a:r>
              <a:endParaRPr/>
            </a:p>
          </p:txBody>
        </p:sp>
      </p:grpSp>
      <p:sp>
        <p:nvSpPr>
          <p:cNvPr id="237" name="Google Shape;237;p13"/>
          <p:cNvSpPr txBox="1"/>
          <p:nvPr/>
        </p:nvSpPr>
        <p:spPr>
          <a:xfrm>
            <a:off x="6757518" y="3345177"/>
            <a:ext cx="2120324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concept/hypothesis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INCREMENTAL LEARNING</a:t>
            </a:r>
            <a:br>
              <a:rPr lang="en-US"/>
            </a:br>
            <a:r>
              <a:rPr lang="en-US"/>
              <a:t>BATCH LEARNING</a:t>
            </a:r>
            <a:endParaRPr/>
          </a:p>
        </p:txBody>
      </p:sp>
      <p:sp>
        <p:nvSpPr>
          <p:cNvPr id="243" name="Google Shape;243;p1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44" name="Google Shape;244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245" name="Google Shape;245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246" name="Google Shape;246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An Example: Estimate a Coin Incrementally</a:t>
            </a:r>
            <a:endParaRPr/>
          </a:p>
        </p:txBody>
      </p:sp>
      <p:sp>
        <p:nvSpPr>
          <p:cNvPr id="252" name="Google Shape;252;p15"/>
          <p:cNvSpPr txBox="1"/>
          <p:nvPr>
            <p:ph idx="1" type="body"/>
          </p:nvPr>
        </p:nvSpPr>
        <p:spPr>
          <a:xfrm>
            <a:off x="345689" y="1143266"/>
            <a:ext cx="3988419" cy="10895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Problem Statement</a:t>
            </a:r>
            <a:endParaRPr/>
          </a:p>
          <a:p>
            <a:pPr indent="-214312" lvl="1" marL="557213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Randomly select </a:t>
            </a:r>
            <a:r>
              <a:rPr b="1" i="1" lang="en-US" sz="2000"/>
              <a:t>X</a:t>
            </a:r>
            <a:r>
              <a:rPr lang="en-US" sz="2000"/>
              <a:t> from two biased coins: </a:t>
            </a:r>
            <a:br>
              <a:rPr lang="en-US" sz="2000"/>
            </a:br>
            <a:r>
              <a:rPr lang="en-US" sz="2000"/>
              <a:t>	{</a:t>
            </a:r>
            <a:r>
              <a:rPr b="1" i="1" lang="en-US" sz="2000"/>
              <a:t>A</a:t>
            </a:r>
            <a:r>
              <a:rPr lang="en-US" sz="2000"/>
              <a:t>(0.25), </a:t>
            </a:r>
            <a:r>
              <a:rPr b="1" i="1" lang="en-US" sz="2000"/>
              <a:t>B</a:t>
            </a:r>
            <a:r>
              <a:rPr lang="en-US" sz="2000"/>
              <a:t>(0.75)}</a:t>
            </a:r>
            <a:endParaRPr/>
          </a:p>
          <a:p>
            <a:pPr indent="-214312" lvl="1" marL="557213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Repeat this at each time step (</a:t>
            </a:r>
            <a:r>
              <a:rPr i="1" lang="en-US" sz="2000"/>
              <a:t>t = </a:t>
            </a:r>
            <a:r>
              <a:rPr lang="en-US" sz="2000"/>
              <a:t>1, 2, 3, …) </a:t>
            </a:r>
            <a:endParaRPr/>
          </a:p>
          <a:p>
            <a:pPr indent="-171450" lvl="2" marL="85725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Flip </a:t>
            </a:r>
            <a:r>
              <a:rPr b="1" i="1" lang="en-US" sz="2000"/>
              <a:t>X</a:t>
            </a:r>
            <a:r>
              <a:rPr lang="en-US" sz="2000"/>
              <a:t> and observe the result </a:t>
            </a:r>
            <a:r>
              <a:rPr b="1" i="1" lang="en-US" sz="2000"/>
              <a:t>D</a:t>
            </a:r>
            <a:r>
              <a:rPr b="1" baseline="-25000" i="1" lang="en-US" sz="2000"/>
              <a:t>t</a:t>
            </a:r>
            <a:r>
              <a:rPr lang="en-US" sz="2000"/>
              <a:t> = {H(ead), T(ail)}</a:t>
            </a:r>
            <a:endParaRPr/>
          </a:p>
          <a:p>
            <a:pPr indent="-171450" lvl="2" marL="85725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Estimate </a:t>
            </a:r>
            <a:r>
              <a:rPr b="1" i="1" lang="en-US" sz="2000"/>
              <a:t>X=A? </a:t>
            </a:r>
            <a:r>
              <a:rPr lang="en-US" sz="2000"/>
              <a:t>or</a:t>
            </a:r>
            <a:r>
              <a:rPr b="1" i="1" lang="en-US" sz="2000"/>
              <a:t> X=B?</a:t>
            </a:r>
            <a:endParaRPr/>
          </a:p>
        </p:txBody>
      </p:sp>
      <p:sp>
        <p:nvSpPr>
          <p:cNvPr id="253" name="Google Shape;253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254" name="Google Shape;254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255" name="Google Shape;255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15"/>
          <p:cNvSpPr txBox="1"/>
          <p:nvPr/>
        </p:nvSpPr>
        <p:spPr>
          <a:xfrm>
            <a:off x="519871" y="2571750"/>
            <a:ext cx="3487134" cy="10259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hypotheses: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B; </a:t>
            </a:r>
            <a:endParaRPr/>
          </a:p>
          <a:p>
            <a:pPr indent="-257175" lvl="0" marL="257175" marR="0" rtl="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Knowledge at time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t: C</a:t>
            </a:r>
            <a:r>
              <a:rPr baseline="-25000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/>
          </a:p>
          <a:p>
            <a:pPr indent="-257175" lvl="0" marL="257175" marR="0" rtl="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Incremental Bayesian Learning</a:t>
            </a:r>
            <a:endParaRPr/>
          </a:p>
          <a:p>
            <a:pPr indent="-214312" lvl="1" marL="557213" marR="0" rtl="0" algn="l">
              <a:spcBef>
                <a:spcPts val="23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-214312" lvl="1" marL="557213" marR="0" rtl="0" algn="l">
              <a:spcBef>
                <a:spcPts val="23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2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  <a:p>
            <a:pPr indent="-140970" lvl="1" marL="557213" marR="0" rtl="0" algn="l">
              <a:spcBef>
                <a:spcPts val="23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4535350" y="1143275"/>
            <a:ext cx="4538700" cy="3715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the results of your experiments are </a:t>
            </a:r>
            <a:r>
              <a:rPr b="1"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{H, H, T, H, …. }</a:t>
            </a:r>
            <a:endParaRPr sz="1000"/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0: 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½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P(B|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½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// C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“don’t know which coin was selected”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1: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H, P(A|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)=½, P(B|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)=½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½ ¼  / [(½ ¼)+(½ ¾)} =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¼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= ½ ¾ / [(½ ¼)+(½ ¾)} =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¾</a:t>
            </a:r>
            <a:endParaRPr sz="1000"/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2: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H, P(A|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)=¼ , P(B|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)=¾	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C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“after learned from D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¼¼ / [(¼¼)+(¾¾)} =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1/10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¾¾ / [(¼¼)+(¾¾)} =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9/10</a:t>
            </a:r>
            <a:endParaRPr sz="1000"/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=3: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T, P(A|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1/10 , P(B|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9/10	// C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“after learned from D</a:t>
            </a:r>
            <a:r>
              <a:rPr b="0" baseline="-2500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?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1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?</a:t>
            </a:r>
            <a:endParaRPr sz="1000"/>
          </a:p>
          <a:p>
            <a:pPr indent="0" lvl="0" marL="42862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=4:</a:t>
            </a:r>
            <a:endParaRPr sz="1000"/>
          </a:p>
          <a:p>
            <a:pPr indent="0" lvl="0" marL="42862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H, P(A|</a:t>
            </a: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?, P(B|</a:t>
            </a: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?</a:t>
            </a:r>
            <a:endParaRPr sz="1000"/>
          </a:p>
          <a:p>
            <a:pPr indent="0" lvl="0" marL="42862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………………</a:t>
            </a:r>
            <a:endParaRPr sz="1000"/>
          </a:p>
          <a:p>
            <a:pPr indent="0" lvl="0" marL="42862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………………</a:t>
            </a:r>
            <a:endParaRPr sz="1000"/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785" lvl="0" marL="257175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785" lvl="0" marL="257175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003" lvl="1" marL="557213" marR="0" rtl="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383513" y="4069175"/>
            <a:ext cx="3788153" cy="369332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there were 3 or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hypotheses?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Incremental Bayesian Learning</a:t>
            </a:r>
            <a:endParaRPr/>
          </a:p>
        </p:txBody>
      </p:sp>
      <p:sp>
        <p:nvSpPr>
          <p:cNvPr id="264" name="Google Shape;264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828800"/>
            <a:ext cx="5715001" cy="1674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16"/>
          <p:cNvCxnSpPr/>
          <p:nvPr/>
        </p:nvCxnSpPr>
        <p:spPr>
          <a:xfrm>
            <a:off x="5486400" y="3257551"/>
            <a:ext cx="97155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67" name="Google Shape;267;p16"/>
          <p:cNvSpPr txBox="1"/>
          <p:nvPr/>
        </p:nvSpPr>
        <p:spPr>
          <a:xfrm>
            <a:off x="2628900" y="3657600"/>
            <a:ext cx="310860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Initially, t=0. and p(A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 X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t=0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= 1/8, for all 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i="1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3143250" y="1817371"/>
            <a:ext cx="228600" cy="25146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1532374" y="1141456"/>
            <a:ext cx="6190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new data D is given to us in a stream (one at a time):</a:t>
            </a:r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6251325" y="3748394"/>
            <a:ext cx="2361929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Incremental Learning from Example D</a:t>
            </a:r>
            <a:r>
              <a:rPr baseline="-25000"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76" name="Google Shape;276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1428750"/>
            <a:ext cx="5829300" cy="2772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17"/>
          <p:cNvCxnSpPr/>
          <p:nvPr/>
        </p:nvCxnSpPr>
        <p:spPr>
          <a:xfrm>
            <a:off x="5241073" y="1635512"/>
            <a:ext cx="2022088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9" name="Google Shape;279;p17"/>
          <p:cNvCxnSpPr/>
          <p:nvPr/>
        </p:nvCxnSpPr>
        <p:spPr>
          <a:xfrm>
            <a:off x="1843668" y="1854820"/>
            <a:ext cx="63562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Incremental Learning from Example D</a:t>
            </a:r>
            <a:r>
              <a:rPr baseline="-25000" lang="en-US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285" name="Google Shape;285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6" name="Google Shape;286;p18"/>
          <p:cNvGrpSpPr/>
          <p:nvPr/>
        </p:nvGrpSpPr>
        <p:grpSpPr>
          <a:xfrm>
            <a:off x="1543050" y="1143000"/>
            <a:ext cx="5886450" cy="1371600"/>
            <a:chOff x="381000" y="1524000"/>
            <a:chExt cx="8077200" cy="2003356"/>
          </a:xfrm>
        </p:grpSpPr>
        <p:pic>
          <p:nvPicPr>
            <p:cNvPr id="287" name="Google Shape;28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1000" y="1524000"/>
              <a:ext cx="8077200" cy="707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1000" y="2133600"/>
              <a:ext cx="8077200" cy="13937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3050" y="2571750"/>
            <a:ext cx="5886450" cy="20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 txBox="1"/>
          <p:nvPr/>
        </p:nvSpPr>
        <p:spPr>
          <a:xfrm>
            <a:off x="3507059" y="4690742"/>
            <a:ext cx="2648674" cy="3000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 t=1, and p(A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 X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t=1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 as shown</a:t>
            </a:r>
            <a:endParaRPr i="1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5943599" y="3657600"/>
            <a:ext cx="2233961" cy="2769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Now, which </a:t>
            </a:r>
            <a:r>
              <a:rPr i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-25000" i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more likely?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Incremental Learning from Example D</a:t>
            </a:r>
            <a:r>
              <a:rPr baseline="-25000"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297" name="Google Shape;297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8" name="Google Shape;298;p19"/>
          <p:cNvGrpSpPr/>
          <p:nvPr/>
        </p:nvGrpSpPr>
        <p:grpSpPr>
          <a:xfrm>
            <a:off x="1714500" y="1085850"/>
            <a:ext cx="5657850" cy="3864835"/>
            <a:chOff x="762000" y="1447800"/>
            <a:chExt cx="7543800" cy="5153113"/>
          </a:xfrm>
        </p:grpSpPr>
        <p:pic>
          <p:nvPicPr>
            <p:cNvPr id="299" name="Google Shape;29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000" y="1447800"/>
              <a:ext cx="7543800" cy="4894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00" y="6248400"/>
              <a:ext cx="7543800" cy="3525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1" name="Google Shape;301;p19"/>
          <p:cNvCxnSpPr/>
          <p:nvPr/>
        </p:nvCxnSpPr>
        <p:spPr>
          <a:xfrm>
            <a:off x="2460702" y="1494263"/>
            <a:ext cx="316694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1746473" y="1112310"/>
            <a:ext cx="5785048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Bayesian Learning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Unsupervised Learning (clustering)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Naïve Bayes Models (e.g., Autoclasses)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K-Means Clustering Algorithm 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EM algorithm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The </a:t>
            </a:r>
            <a:r>
              <a:rPr lang="en-US">
                <a:solidFill>
                  <a:schemeClr val="accent6"/>
                </a:solidFill>
              </a:rPr>
              <a:t>Crown-Jewel </a:t>
            </a:r>
            <a:r>
              <a:rPr lang="en-US"/>
              <a:t>of Machine Learning !!!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I am so proud that you are learning this ☺</a:t>
            </a:r>
            <a:endParaRPr/>
          </a:p>
        </p:txBody>
      </p:sp>
      <p:sp>
        <p:nvSpPr>
          <p:cNvPr id="103" name="Google Shape;103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Incremental Learning from Example D</a:t>
            </a:r>
            <a:r>
              <a:rPr baseline="-25000" lang="en-US">
                <a:solidFill>
                  <a:srgbClr val="FF0000"/>
                </a:solidFill>
              </a:rPr>
              <a:t>2</a:t>
            </a:r>
            <a:endParaRPr/>
          </a:p>
        </p:txBody>
      </p:sp>
      <p:sp>
        <p:nvSpPr>
          <p:cNvPr id="307" name="Google Shape;307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028701"/>
            <a:ext cx="4460888" cy="3392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2800350" y="4514850"/>
            <a:ext cx="26486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 t=2, and p(A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 X 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t=2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 as shown</a:t>
            </a:r>
            <a:endParaRPr i="1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2343150" y="2228851"/>
            <a:ext cx="94352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Now, which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more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likely?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/>
          <p:nvPr>
            <p:ph type="title"/>
          </p:nvPr>
        </p:nvSpPr>
        <p:spPr>
          <a:xfrm>
            <a:off x="1485900" y="-5715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Incremental Bayesian Learning</a:t>
            </a:r>
            <a:endParaRPr/>
          </a:p>
        </p:txBody>
      </p:sp>
      <p:sp>
        <p:nvSpPr>
          <p:cNvPr id="316" name="Google Shape;316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923715"/>
            <a:ext cx="6515100" cy="404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6648585" y="854658"/>
            <a:ext cx="1970796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 u="sng">
                <a:solidFill>
                  <a:srgbClr val="FF0000"/>
                </a:solidFill>
              </a:rPr>
              <a:t>Batch Learning</a:t>
            </a:r>
            <a:r>
              <a:rPr lang="en-US">
                <a:solidFill>
                  <a:srgbClr val="FF0000"/>
                </a:solidFill>
              </a:rPr>
              <a:t>: When all data are given upfront</a:t>
            </a:r>
            <a:endParaRPr/>
          </a:p>
        </p:txBody>
      </p:sp>
      <p:sp>
        <p:nvSpPr>
          <p:cNvPr id="325" name="Google Shape;325;p22"/>
          <p:cNvSpPr txBox="1"/>
          <p:nvPr>
            <p:ph idx="1" type="body"/>
          </p:nvPr>
        </p:nvSpPr>
        <p:spPr>
          <a:xfrm>
            <a:off x="1485900" y="1200151"/>
            <a:ext cx="63436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Let the hypotheses be C</a:t>
            </a:r>
            <a:r>
              <a:rPr baseline="-25000" lang="en-US"/>
              <a:t>1</a:t>
            </a:r>
            <a:r>
              <a:rPr lang="en-US"/>
              <a:t>, C</a:t>
            </a:r>
            <a:r>
              <a:rPr baseline="-25000" lang="en-US"/>
              <a:t>2</a:t>
            </a:r>
            <a:r>
              <a:rPr lang="en-US"/>
              <a:t>, …, C</a:t>
            </a:r>
            <a:r>
              <a:rPr baseline="-25000" lang="en-US"/>
              <a:t>m 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To start, all </a:t>
            </a:r>
            <a:r>
              <a:rPr i="1" lang="en-US"/>
              <a:t>C</a:t>
            </a:r>
            <a:r>
              <a:rPr baseline="-25000" i="1" lang="en-US"/>
              <a:t>i</a:t>
            </a:r>
            <a:r>
              <a:rPr lang="en-US"/>
              <a:t> are equally likely, P(</a:t>
            </a:r>
            <a:r>
              <a:rPr i="1" lang="en-US"/>
              <a:t>C</a:t>
            </a:r>
            <a:r>
              <a:rPr baseline="-25000" i="1" lang="en-US"/>
              <a:t>i</a:t>
            </a:r>
            <a:r>
              <a:rPr lang="en-US"/>
              <a:t>) = 1/m</a:t>
            </a:r>
            <a:endParaRPr baseline="-25000"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Given all training data </a:t>
            </a:r>
            <a:r>
              <a:rPr b="1" lang="en-US"/>
              <a:t>D</a:t>
            </a:r>
            <a:r>
              <a:rPr lang="en-US"/>
              <a:t>={D</a:t>
            </a:r>
            <a:r>
              <a:rPr baseline="-25000" lang="en-US"/>
              <a:t>1</a:t>
            </a:r>
            <a:r>
              <a:rPr lang="en-US"/>
              <a:t>, D</a:t>
            </a:r>
            <a:r>
              <a:rPr baseline="-25000" lang="en-US"/>
              <a:t>2</a:t>
            </a:r>
            <a:r>
              <a:rPr lang="en-US"/>
              <a:t>, …, D</a:t>
            </a:r>
            <a:r>
              <a:rPr baseline="-25000" lang="en-US"/>
              <a:t>n</a:t>
            </a:r>
            <a:r>
              <a:rPr lang="en-US"/>
              <a:t>}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Where, each </a:t>
            </a:r>
            <a:r>
              <a:rPr i="1" lang="en-US"/>
              <a:t>D</a:t>
            </a:r>
            <a:r>
              <a:rPr baseline="-25000" i="1" lang="en-US"/>
              <a:t>i</a:t>
            </a:r>
            <a:r>
              <a:rPr lang="en-US"/>
              <a:t> is an example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Build a Bayesian classifier from </a:t>
            </a:r>
            <a:r>
              <a:rPr b="1" lang="en-US"/>
              <a:t>D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FF0000"/>
              </a:buClr>
              <a:buSzPts val="2100"/>
              <a:buChar char="–"/>
            </a:pPr>
            <a:r>
              <a:rPr lang="en-US">
                <a:solidFill>
                  <a:srgbClr val="FF0000"/>
                </a:solidFill>
              </a:rPr>
              <a:t>P(</a:t>
            </a:r>
            <a:r>
              <a:rPr i="1" lang="en-US">
                <a:solidFill>
                  <a:srgbClr val="FF0000"/>
                </a:solidFill>
              </a:rPr>
              <a:t>C</a:t>
            </a:r>
            <a:r>
              <a:rPr baseline="-25000" i="1" lang="en-US">
                <a:solidFill>
                  <a:srgbClr val="FF0000"/>
                </a:solidFill>
              </a:rPr>
              <a:t>i</a:t>
            </a:r>
            <a:r>
              <a:rPr lang="en-US">
                <a:solidFill>
                  <a:srgbClr val="FF0000"/>
                </a:solidFill>
              </a:rPr>
              <a:t>|</a:t>
            </a:r>
            <a:r>
              <a:rPr b="1" lang="en-US">
                <a:solidFill>
                  <a:srgbClr val="FF0000"/>
                </a:solidFill>
              </a:rPr>
              <a:t>D</a:t>
            </a:r>
            <a:r>
              <a:rPr lang="en-US">
                <a:solidFill>
                  <a:srgbClr val="FF0000"/>
                </a:solidFill>
              </a:rPr>
              <a:t>) = P(</a:t>
            </a:r>
            <a:r>
              <a:rPr i="1" lang="en-US">
                <a:solidFill>
                  <a:srgbClr val="FF0000"/>
                </a:solidFill>
              </a:rPr>
              <a:t>C</a:t>
            </a:r>
            <a:r>
              <a:rPr baseline="-25000" i="1" lang="en-US">
                <a:solidFill>
                  <a:srgbClr val="FF0000"/>
                </a:solidFill>
              </a:rPr>
              <a:t>i</a:t>
            </a:r>
            <a:r>
              <a:rPr lang="en-US">
                <a:solidFill>
                  <a:srgbClr val="FF0000"/>
                </a:solidFill>
              </a:rPr>
              <a:t>) P(</a:t>
            </a:r>
            <a:r>
              <a:rPr b="1" lang="en-US">
                <a:solidFill>
                  <a:srgbClr val="FF0000"/>
                </a:solidFill>
              </a:rPr>
              <a:t>D</a:t>
            </a:r>
            <a:r>
              <a:rPr lang="en-US">
                <a:solidFill>
                  <a:srgbClr val="FF0000"/>
                </a:solidFill>
              </a:rPr>
              <a:t>|</a:t>
            </a:r>
            <a:r>
              <a:rPr i="1" lang="en-US">
                <a:solidFill>
                  <a:srgbClr val="FF0000"/>
                </a:solidFill>
              </a:rPr>
              <a:t>C</a:t>
            </a:r>
            <a:r>
              <a:rPr baseline="-25000" i="1" lang="en-US">
                <a:solidFill>
                  <a:srgbClr val="FF0000"/>
                </a:solidFill>
              </a:rPr>
              <a:t>i</a:t>
            </a:r>
            <a:r>
              <a:rPr lang="en-US">
                <a:solidFill>
                  <a:srgbClr val="FF0000"/>
                </a:solidFill>
              </a:rPr>
              <a:t>) / P(</a:t>
            </a:r>
            <a:r>
              <a:rPr b="1" lang="en-US">
                <a:solidFill>
                  <a:srgbClr val="FF0000"/>
                </a:solidFill>
              </a:rPr>
              <a:t>D</a:t>
            </a:r>
            <a:r>
              <a:rPr lang="en-US">
                <a:solidFill>
                  <a:srgbClr val="FF0000"/>
                </a:solidFill>
              </a:rPr>
              <a:t>)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this Bayesian classifier to evaluate any new data in the future (no more learning)</a:t>
            </a:r>
            <a:endParaRPr/>
          </a:p>
        </p:txBody>
      </p:sp>
      <p:sp>
        <p:nvSpPr>
          <p:cNvPr id="326" name="Google Shape;326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Example: Recognize Written Digits</a:t>
            </a:r>
            <a:endParaRPr/>
          </a:p>
        </p:txBody>
      </p: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6" id="333" name="Google Shape;3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257300"/>
            <a:ext cx="5560219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3"/>
          <p:cNvSpPr txBox="1"/>
          <p:nvPr/>
        </p:nvSpPr>
        <p:spPr>
          <a:xfrm>
            <a:off x="1810215" y="2675334"/>
            <a:ext cx="5022914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instance 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above has 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pixels, each pixel has value 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={0,1}.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class 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Cj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“Digit 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j,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from “0” through “9”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learn the terms on the right-hand-side of the Bayesian Rule, then</a:t>
            </a:r>
            <a:endParaRPr i="1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predict 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any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new image D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P(C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|D</a:t>
            </a:r>
            <a:r>
              <a:rPr baseline="-25000"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i="1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the highest</a:t>
            </a:r>
            <a:endParaRPr/>
          </a:p>
        </p:txBody>
      </p:sp>
      <p:pic>
        <p:nvPicPr>
          <p:cNvPr id="335" name="Google Shape;3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4776" y="3202163"/>
            <a:ext cx="186809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6701871" y="2962315"/>
            <a:ext cx="2231637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hypothesis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Bayesian Learning from a Batch</a:t>
            </a:r>
            <a:endParaRPr/>
          </a:p>
        </p:txBody>
      </p:sp>
      <p:sp>
        <p:nvSpPr>
          <p:cNvPr id="342" name="Google Shape;342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885950" y="1028700"/>
            <a:ext cx="5143500" cy="1843132"/>
            <a:chOff x="838200" y="1371600"/>
            <a:chExt cx="6858000" cy="2457508"/>
          </a:xfrm>
        </p:grpSpPr>
        <p:pic>
          <p:nvPicPr>
            <p:cNvPr id="344" name="Google Shape;34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8200" y="1371600"/>
              <a:ext cx="6858000" cy="2435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4"/>
            <p:cNvSpPr txBox="1"/>
            <p:nvPr/>
          </p:nvSpPr>
          <p:spPr>
            <a:xfrm>
              <a:off x="5943600" y="3200399"/>
              <a:ext cx="402248" cy="400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5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aseline="-25000" i="1" lang="en-US" sz="135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aseline="-25000" i="1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4"/>
            <p:cNvSpPr txBox="1"/>
            <p:nvPr/>
          </p:nvSpPr>
          <p:spPr>
            <a:xfrm>
              <a:off x="1981200" y="3428999"/>
              <a:ext cx="402248" cy="400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5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aseline="-25000" i="1" lang="en-US" sz="135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aseline="-25000" i="1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7342" y="2971800"/>
            <a:ext cx="186809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8" name="Google Shape;348;p24"/>
          <p:cNvSpPr txBox="1"/>
          <p:nvPr/>
        </p:nvSpPr>
        <p:spPr>
          <a:xfrm>
            <a:off x="1943100" y="3522271"/>
            <a:ext cx="489178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our task is simply computing the terms on the right-hand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of this equation for every </a:t>
            </a:r>
            <a:r>
              <a:rPr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 given data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baseline="-25000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= (# of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/ J    // at time t=0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= Product of all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ik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ik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for all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-25000" i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= Sum of all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= Sum of all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for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6733711" y="2942153"/>
            <a:ext cx="2231637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hypothesis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Example: Text Classification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1485900" y="1200150"/>
            <a:ext cx="6172200" cy="20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81" lvl="0" marL="3808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5"/>
              <a:buChar char="•"/>
            </a:pPr>
            <a:r>
              <a:rPr lang="en-US" sz="1425"/>
              <a:t>Learn a function (from training data) that maps input into (discrete) classes</a:t>
            </a:r>
            <a:endParaRPr sz="1425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8081" lvl="0" marL="38081" rtl="0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1425"/>
              <a:buChar char="•"/>
            </a:pPr>
            <a:r>
              <a:rPr lang="en-US" sz="1425"/>
              <a:t>e.g.: Spam Detection</a:t>
            </a:r>
            <a:endParaRPr sz="1425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81916" lvl="0" marL="181916" rtl="0" algn="l">
              <a:spcBef>
                <a:spcPts val="441"/>
              </a:spcBef>
              <a:spcAft>
                <a:spcPts val="0"/>
              </a:spcAft>
              <a:buClr>
                <a:schemeClr val="dk1"/>
              </a:buClr>
              <a:buSzPts val="1275"/>
              <a:buChar char="•"/>
            </a:pPr>
            <a:r>
              <a:rPr lang="en-US" sz="1275"/>
              <a:t>    Classes: Spam vs. Not-Spam (binary classification)</a:t>
            </a:r>
            <a:endParaRPr sz="1275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81916" lvl="0" marL="181916" rtl="0" algn="l">
              <a:lnSpc>
                <a:spcPct val="80693"/>
              </a:lnSpc>
              <a:spcBef>
                <a:spcPts val="439"/>
              </a:spcBef>
              <a:spcAft>
                <a:spcPts val="0"/>
              </a:spcAft>
              <a:buClr>
                <a:srgbClr val="515151"/>
              </a:buClr>
              <a:buSzPts val="1875"/>
              <a:buChar char="•"/>
            </a:pPr>
            <a:r>
              <a:rPr baseline="30000" lang="en-US" sz="1875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</a:t>
            </a:r>
            <a:r>
              <a:rPr lang="en-US" sz="1875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</a:t>
            </a:r>
            <a:r>
              <a:rPr lang="en-US" sz="1275"/>
              <a:t>Features: “Bag-of-words” represented as a vector </a:t>
            </a:r>
            <a:br>
              <a:rPr lang="en-US" sz="1275"/>
            </a:br>
            <a:r>
              <a:rPr lang="en-US" sz="1275"/>
              <a:t>              (all the words in the email message,</a:t>
            </a:r>
            <a:r>
              <a:rPr lang="en-US" sz="1275"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i="1" lang="en-US" sz="1275">
                <a:latin typeface="Helvetica Neue"/>
                <a:ea typeface="Helvetica Neue"/>
                <a:cs typeface="Helvetica Neue"/>
                <a:sym typeface="Helvetica Neue"/>
              </a:rPr>
              <a:t>without accounting for oder</a:t>
            </a:r>
            <a:r>
              <a:rPr lang="en-US" sz="1275"/>
              <a:t>)</a:t>
            </a:r>
            <a:endParaRPr sz="1275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1916" lvl="0" marL="181916" rtl="0" algn="l">
              <a:spcBef>
                <a:spcPts val="439"/>
              </a:spcBef>
              <a:spcAft>
                <a:spcPts val="0"/>
              </a:spcAft>
              <a:buClr>
                <a:srgbClr val="515151"/>
              </a:buClr>
              <a:buSzPts val="1875"/>
              <a:buChar char="•"/>
            </a:pPr>
            <a:r>
              <a:rPr baseline="30000" lang="en-US" sz="1875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    </a:t>
            </a:r>
            <a:r>
              <a:rPr lang="en-US" sz="1875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    </a:t>
            </a:r>
            <a:r>
              <a:rPr lang="en-US" sz="1275"/>
              <a:t> Training Data: collection of email messages marked as Spam or not-Spam</a:t>
            </a:r>
            <a:endParaRPr sz="1275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8081" lvl="0" marL="38081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1425"/>
              <a:buChar char="•"/>
            </a:pPr>
            <a:r>
              <a:rPr lang="en-US" sz="1425"/>
              <a:t>Where does the training data come from?</a:t>
            </a:r>
            <a:endParaRPr sz="1425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181916" lvl="0" marL="181916" rtl="0" algn="l">
              <a:spcBef>
                <a:spcPts val="472"/>
              </a:spcBef>
              <a:spcAft>
                <a:spcPts val="0"/>
              </a:spcAft>
              <a:buClr>
                <a:schemeClr val="dk1"/>
              </a:buClr>
              <a:buSzPts val="1275"/>
              <a:buChar char="•"/>
            </a:pPr>
            <a:r>
              <a:rPr lang="en-US" sz="1275"/>
              <a:t>     Expert annotation, crowd-sourcing, found data, records from the past, user data, etc.</a:t>
            </a:r>
            <a:endParaRPr sz="1275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1485900" y="380688"/>
            <a:ext cx="6172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Naive Bayes for Text </a:t>
            </a:r>
            <a:r>
              <a:rPr lang="en-US"/>
              <a:t>Classification</a:t>
            </a:r>
            <a:endParaRPr/>
          </a:p>
        </p:txBody>
      </p:sp>
      <p:sp>
        <p:nvSpPr>
          <p:cNvPr id="361" name="Google Shape;361;p26"/>
          <p:cNvSpPr txBox="1"/>
          <p:nvPr/>
        </p:nvSpPr>
        <p:spPr>
          <a:xfrm>
            <a:off x="1563721" y="1033855"/>
            <a:ext cx="4837079" cy="146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100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Naive Bayes classification for text categorization</a:t>
            </a:r>
            <a:endParaRPr/>
          </a:p>
          <a:p>
            <a:pPr indent="0" lvl="0" marL="148686" marR="0" rtl="0" algn="l">
              <a:spcBef>
                <a:spcPts val="472"/>
              </a:spcBef>
              <a:spcAft>
                <a:spcPts val="0"/>
              </a:spcAft>
              <a:buNone/>
            </a:pPr>
            <a:r>
              <a:rPr baseline="30000" lang="en-US" sz="1875">
                <a:solidFill>
                  <a:srgbClr val="51515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common baseline (can do surprisingly well)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48686" marR="0" rtl="0" algn="l"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 news stories, ..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48686" marR="0" rtl="0" algn="l"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Classify spam vs. not-spam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48686" marR="0" rtl="0" algn="l"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Bag-of-words features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48686" marR="0" rtl="0" algn="l"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P(Spam | words)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4796787" y="2328888"/>
            <a:ext cx="907829" cy="519548"/>
          </a:xfrm>
          <a:custGeom>
            <a:rect b="b" l="l" r="r" t="t"/>
            <a:pathLst>
              <a:path extrusionOk="0" h="1142364" w="2661284">
                <a:moveTo>
                  <a:pt x="2271326" y="167250"/>
                </a:moveTo>
                <a:lnTo>
                  <a:pt x="2345369" y="201704"/>
                </a:lnTo>
                <a:lnTo>
                  <a:pt x="2411618" y="238029"/>
                </a:lnTo>
                <a:lnTo>
                  <a:pt x="2470072" y="276017"/>
                </a:lnTo>
                <a:lnTo>
                  <a:pt x="2520733" y="315459"/>
                </a:lnTo>
                <a:lnTo>
                  <a:pt x="2563600" y="356149"/>
                </a:lnTo>
                <a:lnTo>
                  <a:pt x="2598673" y="397877"/>
                </a:lnTo>
                <a:lnTo>
                  <a:pt x="2625952" y="440437"/>
                </a:lnTo>
                <a:lnTo>
                  <a:pt x="2645437" y="483620"/>
                </a:lnTo>
                <a:lnTo>
                  <a:pt x="2657128" y="527219"/>
                </a:lnTo>
                <a:lnTo>
                  <a:pt x="2661025" y="571026"/>
                </a:lnTo>
                <a:lnTo>
                  <a:pt x="2657128" y="614833"/>
                </a:lnTo>
                <a:lnTo>
                  <a:pt x="2645437" y="658432"/>
                </a:lnTo>
                <a:lnTo>
                  <a:pt x="2625952" y="701615"/>
                </a:lnTo>
                <a:lnTo>
                  <a:pt x="2598673" y="744175"/>
                </a:lnTo>
                <a:lnTo>
                  <a:pt x="2563600" y="785903"/>
                </a:lnTo>
                <a:lnTo>
                  <a:pt x="2520733" y="826593"/>
                </a:lnTo>
                <a:lnTo>
                  <a:pt x="2470072" y="866035"/>
                </a:lnTo>
                <a:lnTo>
                  <a:pt x="2411618" y="904023"/>
                </a:lnTo>
                <a:lnTo>
                  <a:pt x="2345369" y="940348"/>
                </a:lnTo>
                <a:lnTo>
                  <a:pt x="2271326" y="974803"/>
                </a:lnTo>
                <a:lnTo>
                  <a:pt x="2191046" y="1006580"/>
                </a:lnTo>
                <a:lnTo>
                  <a:pt x="2106407" y="1035013"/>
                </a:lnTo>
                <a:lnTo>
                  <a:pt x="2017895" y="1060100"/>
                </a:lnTo>
                <a:lnTo>
                  <a:pt x="1925993" y="1081843"/>
                </a:lnTo>
                <a:lnTo>
                  <a:pt x="1831185" y="1100240"/>
                </a:lnTo>
                <a:lnTo>
                  <a:pt x="1733956" y="1115293"/>
                </a:lnTo>
                <a:lnTo>
                  <a:pt x="1634790" y="1127000"/>
                </a:lnTo>
                <a:lnTo>
                  <a:pt x="1534171" y="1135363"/>
                </a:lnTo>
                <a:lnTo>
                  <a:pt x="1432584" y="1140380"/>
                </a:lnTo>
                <a:lnTo>
                  <a:pt x="1330512" y="1142053"/>
                </a:lnTo>
                <a:lnTo>
                  <a:pt x="1228441" y="1140380"/>
                </a:lnTo>
                <a:lnTo>
                  <a:pt x="1126853" y="1135363"/>
                </a:lnTo>
                <a:lnTo>
                  <a:pt x="1026235" y="1127000"/>
                </a:lnTo>
                <a:lnTo>
                  <a:pt x="927068" y="1115293"/>
                </a:lnTo>
                <a:lnTo>
                  <a:pt x="829839" y="1100240"/>
                </a:lnTo>
                <a:lnTo>
                  <a:pt x="735032" y="1081843"/>
                </a:lnTo>
                <a:lnTo>
                  <a:pt x="643129" y="1060100"/>
                </a:lnTo>
                <a:lnTo>
                  <a:pt x="554617" y="1035013"/>
                </a:lnTo>
                <a:lnTo>
                  <a:pt x="469979" y="1006580"/>
                </a:lnTo>
                <a:lnTo>
                  <a:pt x="389699" y="974803"/>
                </a:lnTo>
                <a:lnTo>
                  <a:pt x="315656" y="940348"/>
                </a:lnTo>
                <a:lnTo>
                  <a:pt x="249407" y="904023"/>
                </a:lnTo>
                <a:lnTo>
                  <a:pt x="190952" y="866035"/>
                </a:lnTo>
                <a:lnTo>
                  <a:pt x="140291" y="826593"/>
                </a:lnTo>
                <a:lnTo>
                  <a:pt x="97424" y="785903"/>
                </a:lnTo>
                <a:lnTo>
                  <a:pt x="62351" y="744175"/>
                </a:lnTo>
                <a:lnTo>
                  <a:pt x="35072" y="701615"/>
                </a:lnTo>
                <a:lnTo>
                  <a:pt x="15587" y="658432"/>
                </a:lnTo>
                <a:lnTo>
                  <a:pt x="3896" y="614833"/>
                </a:lnTo>
                <a:lnTo>
                  <a:pt x="0" y="571026"/>
                </a:lnTo>
                <a:lnTo>
                  <a:pt x="3896" y="527219"/>
                </a:lnTo>
                <a:lnTo>
                  <a:pt x="15587" y="483620"/>
                </a:lnTo>
                <a:lnTo>
                  <a:pt x="35072" y="440437"/>
                </a:lnTo>
                <a:lnTo>
                  <a:pt x="62351" y="397877"/>
                </a:lnTo>
                <a:lnTo>
                  <a:pt x="97424" y="356149"/>
                </a:lnTo>
                <a:lnTo>
                  <a:pt x="140291" y="315459"/>
                </a:lnTo>
                <a:lnTo>
                  <a:pt x="190952" y="276017"/>
                </a:lnTo>
                <a:lnTo>
                  <a:pt x="249407" y="238029"/>
                </a:lnTo>
                <a:lnTo>
                  <a:pt x="315656" y="201704"/>
                </a:lnTo>
                <a:lnTo>
                  <a:pt x="389699" y="167250"/>
                </a:lnTo>
                <a:lnTo>
                  <a:pt x="469979" y="135472"/>
                </a:lnTo>
                <a:lnTo>
                  <a:pt x="554617" y="107040"/>
                </a:lnTo>
                <a:lnTo>
                  <a:pt x="643129" y="81952"/>
                </a:lnTo>
                <a:lnTo>
                  <a:pt x="735032" y="60210"/>
                </a:lnTo>
                <a:lnTo>
                  <a:pt x="829839" y="41812"/>
                </a:lnTo>
                <a:lnTo>
                  <a:pt x="927068" y="26760"/>
                </a:lnTo>
                <a:lnTo>
                  <a:pt x="1026235" y="15052"/>
                </a:lnTo>
                <a:lnTo>
                  <a:pt x="1126853" y="6690"/>
                </a:lnTo>
                <a:lnTo>
                  <a:pt x="1228441" y="1672"/>
                </a:lnTo>
                <a:lnTo>
                  <a:pt x="1330512" y="0"/>
                </a:lnTo>
                <a:lnTo>
                  <a:pt x="1432584" y="1672"/>
                </a:lnTo>
                <a:lnTo>
                  <a:pt x="1534171" y="6690"/>
                </a:lnTo>
                <a:lnTo>
                  <a:pt x="1634790" y="15052"/>
                </a:lnTo>
                <a:lnTo>
                  <a:pt x="1733956" y="26760"/>
                </a:lnTo>
                <a:lnTo>
                  <a:pt x="1831185" y="41812"/>
                </a:lnTo>
                <a:lnTo>
                  <a:pt x="1925993" y="60210"/>
                </a:lnTo>
                <a:lnTo>
                  <a:pt x="2017895" y="81952"/>
                </a:lnTo>
                <a:lnTo>
                  <a:pt x="2106407" y="107040"/>
                </a:lnTo>
                <a:lnTo>
                  <a:pt x="2191046" y="135472"/>
                </a:lnTo>
                <a:lnTo>
                  <a:pt x="2271326" y="16725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5094688" y="2514767"/>
            <a:ext cx="3121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26"/>
          <p:cNvSpPr/>
          <p:nvPr/>
        </p:nvSpPr>
        <p:spPr>
          <a:xfrm>
            <a:off x="3143401" y="3713971"/>
            <a:ext cx="907829" cy="519548"/>
          </a:xfrm>
          <a:custGeom>
            <a:rect b="b" l="l" r="r" t="t"/>
            <a:pathLst>
              <a:path extrusionOk="0" h="1142365" w="2661284">
                <a:moveTo>
                  <a:pt x="2271326" y="167250"/>
                </a:moveTo>
                <a:lnTo>
                  <a:pt x="2345369" y="201704"/>
                </a:lnTo>
                <a:lnTo>
                  <a:pt x="2411618" y="238029"/>
                </a:lnTo>
                <a:lnTo>
                  <a:pt x="2470073" y="276017"/>
                </a:lnTo>
                <a:lnTo>
                  <a:pt x="2520734" y="315460"/>
                </a:lnTo>
                <a:lnTo>
                  <a:pt x="2563600" y="356149"/>
                </a:lnTo>
                <a:lnTo>
                  <a:pt x="2598673" y="397878"/>
                </a:lnTo>
                <a:lnTo>
                  <a:pt x="2625952" y="440437"/>
                </a:lnTo>
                <a:lnTo>
                  <a:pt x="2645437" y="483621"/>
                </a:lnTo>
                <a:lnTo>
                  <a:pt x="2657128" y="527220"/>
                </a:lnTo>
                <a:lnTo>
                  <a:pt x="2661025" y="571027"/>
                </a:lnTo>
                <a:lnTo>
                  <a:pt x="2657128" y="614834"/>
                </a:lnTo>
                <a:lnTo>
                  <a:pt x="2645437" y="658433"/>
                </a:lnTo>
                <a:lnTo>
                  <a:pt x="2625952" y="701616"/>
                </a:lnTo>
                <a:lnTo>
                  <a:pt x="2598673" y="744176"/>
                </a:lnTo>
                <a:lnTo>
                  <a:pt x="2563600" y="785904"/>
                </a:lnTo>
                <a:lnTo>
                  <a:pt x="2520734" y="826594"/>
                </a:lnTo>
                <a:lnTo>
                  <a:pt x="2470073" y="866036"/>
                </a:lnTo>
                <a:lnTo>
                  <a:pt x="2411618" y="904024"/>
                </a:lnTo>
                <a:lnTo>
                  <a:pt x="2345369" y="940349"/>
                </a:lnTo>
                <a:lnTo>
                  <a:pt x="2271326" y="974803"/>
                </a:lnTo>
                <a:lnTo>
                  <a:pt x="2191046" y="1006581"/>
                </a:lnTo>
                <a:lnTo>
                  <a:pt x="2106408" y="1035014"/>
                </a:lnTo>
                <a:lnTo>
                  <a:pt x="2017895" y="1060101"/>
                </a:lnTo>
                <a:lnTo>
                  <a:pt x="1925993" y="1081844"/>
                </a:lnTo>
                <a:lnTo>
                  <a:pt x="1831185" y="1100241"/>
                </a:lnTo>
                <a:lnTo>
                  <a:pt x="1733956" y="1115294"/>
                </a:lnTo>
                <a:lnTo>
                  <a:pt x="1634790" y="1127001"/>
                </a:lnTo>
                <a:lnTo>
                  <a:pt x="1534172" y="1135364"/>
                </a:lnTo>
                <a:lnTo>
                  <a:pt x="1432584" y="1140381"/>
                </a:lnTo>
                <a:lnTo>
                  <a:pt x="1330513" y="1142054"/>
                </a:lnTo>
                <a:lnTo>
                  <a:pt x="1228441" y="1140381"/>
                </a:lnTo>
                <a:lnTo>
                  <a:pt x="1126854" y="1135364"/>
                </a:lnTo>
                <a:lnTo>
                  <a:pt x="1026235" y="1127001"/>
                </a:lnTo>
                <a:lnTo>
                  <a:pt x="927069" y="1115294"/>
                </a:lnTo>
                <a:lnTo>
                  <a:pt x="829840" y="1100241"/>
                </a:lnTo>
                <a:lnTo>
                  <a:pt x="735032" y="1081844"/>
                </a:lnTo>
                <a:lnTo>
                  <a:pt x="643130" y="1060101"/>
                </a:lnTo>
                <a:lnTo>
                  <a:pt x="554618" y="1035014"/>
                </a:lnTo>
                <a:lnTo>
                  <a:pt x="469979" y="1006581"/>
                </a:lnTo>
                <a:lnTo>
                  <a:pt x="389699" y="974803"/>
                </a:lnTo>
                <a:lnTo>
                  <a:pt x="315656" y="940349"/>
                </a:lnTo>
                <a:lnTo>
                  <a:pt x="249407" y="904024"/>
                </a:lnTo>
                <a:lnTo>
                  <a:pt x="190952" y="866036"/>
                </a:lnTo>
                <a:lnTo>
                  <a:pt x="140291" y="826594"/>
                </a:lnTo>
                <a:lnTo>
                  <a:pt x="97424" y="785904"/>
                </a:lnTo>
                <a:lnTo>
                  <a:pt x="62351" y="744176"/>
                </a:lnTo>
                <a:lnTo>
                  <a:pt x="35072" y="701616"/>
                </a:lnTo>
                <a:lnTo>
                  <a:pt x="15587" y="658433"/>
                </a:lnTo>
                <a:lnTo>
                  <a:pt x="3896" y="614834"/>
                </a:lnTo>
                <a:lnTo>
                  <a:pt x="0" y="571027"/>
                </a:lnTo>
                <a:lnTo>
                  <a:pt x="3896" y="527220"/>
                </a:lnTo>
                <a:lnTo>
                  <a:pt x="15587" y="483621"/>
                </a:lnTo>
                <a:lnTo>
                  <a:pt x="35072" y="440437"/>
                </a:lnTo>
                <a:lnTo>
                  <a:pt x="62351" y="397878"/>
                </a:lnTo>
                <a:lnTo>
                  <a:pt x="97424" y="356149"/>
                </a:lnTo>
                <a:lnTo>
                  <a:pt x="140291" y="315460"/>
                </a:lnTo>
                <a:lnTo>
                  <a:pt x="190952" y="276017"/>
                </a:lnTo>
                <a:lnTo>
                  <a:pt x="249407" y="238029"/>
                </a:lnTo>
                <a:lnTo>
                  <a:pt x="315656" y="201704"/>
                </a:lnTo>
                <a:lnTo>
                  <a:pt x="389699" y="167250"/>
                </a:lnTo>
                <a:lnTo>
                  <a:pt x="469979" y="135472"/>
                </a:lnTo>
                <a:lnTo>
                  <a:pt x="554618" y="107040"/>
                </a:lnTo>
                <a:lnTo>
                  <a:pt x="643130" y="81952"/>
                </a:lnTo>
                <a:lnTo>
                  <a:pt x="735032" y="60210"/>
                </a:lnTo>
                <a:lnTo>
                  <a:pt x="829840" y="41812"/>
                </a:lnTo>
                <a:lnTo>
                  <a:pt x="927069" y="26760"/>
                </a:lnTo>
                <a:lnTo>
                  <a:pt x="1026235" y="15052"/>
                </a:lnTo>
                <a:lnTo>
                  <a:pt x="1126854" y="6690"/>
                </a:lnTo>
                <a:lnTo>
                  <a:pt x="1228441" y="1672"/>
                </a:lnTo>
                <a:lnTo>
                  <a:pt x="1330513" y="0"/>
                </a:lnTo>
                <a:lnTo>
                  <a:pt x="1432584" y="1672"/>
                </a:lnTo>
                <a:lnTo>
                  <a:pt x="1534172" y="6690"/>
                </a:lnTo>
                <a:lnTo>
                  <a:pt x="1634790" y="15052"/>
                </a:lnTo>
                <a:lnTo>
                  <a:pt x="1733956" y="26760"/>
                </a:lnTo>
                <a:lnTo>
                  <a:pt x="1831185" y="41812"/>
                </a:lnTo>
                <a:lnTo>
                  <a:pt x="1925993" y="60210"/>
                </a:lnTo>
                <a:lnTo>
                  <a:pt x="2017895" y="81952"/>
                </a:lnTo>
                <a:lnTo>
                  <a:pt x="2106408" y="107040"/>
                </a:lnTo>
                <a:lnTo>
                  <a:pt x="2191046" y="135472"/>
                </a:lnTo>
                <a:lnTo>
                  <a:pt x="2271326" y="16725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3385803" y="3899849"/>
            <a:ext cx="423047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4245658" y="3713971"/>
            <a:ext cx="907829" cy="519548"/>
          </a:xfrm>
          <a:custGeom>
            <a:rect b="b" l="l" r="r" t="t"/>
            <a:pathLst>
              <a:path extrusionOk="0" h="1142365" w="2661284">
                <a:moveTo>
                  <a:pt x="2271326" y="167250"/>
                </a:moveTo>
                <a:lnTo>
                  <a:pt x="2345369" y="201704"/>
                </a:lnTo>
                <a:lnTo>
                  <a:pt x="2411618" y="238029"/>
                </a:lnTo>
                <a:lnTo>
                  <a:pt x="2470072" y="276017"/>
                </a:lnTo>
                <a:lnTo>
                  <a:pt x="2520733" y="315460"/>
                </a:lnTo>
                <a:lnTo>
                  <a:pt x="2563600" y="356149"/>
                </a:lnTo>
                <a:lnTo>
                  <a:pt x="2598673" y="397878"/>
                </a:lnTo>
                <a:lnTo>
                  <a:pt x="2625952" y="440437"/>
                </a:lnTo>
                <a:lnTo>
                  <a:pt x="2645437" y="483621"/>
                </a:lnTo>
                <a:lnTo>
                  <a:pt x="2657128" y="527220"/>
                </a:lnTo>
                <a:lnTo>
                  <a:pt x="2661025" y="571027"/>
                </a:lnTo>
                <a:lnTo>
                  <a:pt x="2657128" y="614834"/>
                </a:lnTo>
                <a:lnTo>
                  <a:pt x="2645437" y="658433"/>
                </a:lnTo>
                <a:lnTo>
                  <a:pt x="2625952" y="701616"/>
                </a:lnTo>
                <a:lnTo>
                  <a:pt x="2598673" y="744176"/>
                </a:lnTo>
                <a:lnTo>
                  <a:pt x="2563600" y="785904"/>
                </a:lnTo>
                <a:lnTo>
                  <a:pt x="2520733" y="826594"/>
                </a:lnTo>
                <a:lnTo>
                  <a:pt x="2470072" y="866036"/>
                </a:lnTo>
                <a:lnTo>
                  <a:pt x="2411618" y="904024"/>
                </a:lnTo>
                <a:lnTo>
                  <a:pt x="2345369" y="940349"/>
                </a:lnTo>
                <a:lnTo>
                  <a:pt x="2271326" y="974803"/>
                </a:lnTo>
                <a:lnTo>
                  <a:pt x="2191046" y="1006581"/>
                </a:lnTo>
                <a:lnTo>
                  <a:pt x="2106407" y="1035014"/>
                </a:lnTo>
                <a:lnTo>
                  <a:pt x="2017895" y="1060101"/>
                </a:lnTo>
                <a:lnTo>
                  <a:pt x="1925993" y="1081844"/>
                </a:lnTo>
                <a:lnTo>
                  <a:pt x="1831185" y="1100241"/>
                </a:lnTo>
                <a:lnTo>
                  <a:pt x="1733956" y="1115294"/>
                </a:lnTo>
                <a:lnTo>
                  <a:pt x="1634790" y="1127001"/>
                </a:lnTo>
                <a:lnTo>
                  <a:pt x="1534171" y="1135364"/>
                </a:lnTo>
                <a:lnTo>
                  <a:pt x="1432584" y="1140381"/>
                </a:lnTo>
                <a:lnTo>
                  <a:pt x="1330512" y="1142054"/>
                </a:lnTo>
                <a:lnTo>
                  <a:pt x="1228441" y="1140381"/>
                </a:lnTo>
                <a:lnTo>
                  <a:pt x="1126853" y="1135364"/>
                </a:lnTo>
                <a:lnTo>
                  <a:pt x="1026235" y="1127001"/>
                </a:lnTo>
                <a:lnTo>
                  <a:pt x="927068" y="1115294"/>
                </a:lnTo>
                <a:lnTo>
                  <a:pt x="829839" y="1100241"/>
                </a:lnTo>
                <a:lnTo>
                  <a:pt x="735032" y="1081844"/>
                </a:lnTo>
                <a:lnTo>
                  <a:pt x="643129" y="1060101"/>
                </a:lnTo>
                <a:lnTo>
                  <a:pt x="554617" y="1035014"/>
                </a:lnTo>
                <a:lnTo>
                  <a:pt x="469979" y="1006581"/>
                </a:lnTo>
                <a:lnTo>
                  <a:pt x="389699" y="974803"/>
                </a:lnTo>
                <a:lnTo>
                  <a:pt x="315656" y="940349"/>
                </a:lnTo>
                <a:lnTo>
                  <a:pt x="249407" y="904024"/>
                </a:lnTo>
                <a:lnTo>
                  <a:pt x="190952" y="866036"/>
                </a:lnTo>
                <a:lnTo>
                  <a:pt x="140291" y="826594"/>
                </a:lnTo>
                <a:lnTo>
                  <a:pt x="97424" y="785904"/>
                </a:lnTo>
                <a:lnTo>
                  <a:pt x="62351" y="744176"/>
                </a:lnTo>
                <a:lnTo>
                  <a:pt x="35072" y="701616"/>
                </a:lnTo>
                <a:lnTo>
                  <a:pt x="15587" y="658433"/>
                </a:lnTo>
                <a:lnTo>
                  <a:pt x="3896" y="614834"/>
                </a:lnTo>
                <a:lnTo>
                  <a:pt x="0" y="571027"/>
                </a:lnTo>
                <a:lnTo>
                  <a:pt x="3896" y="527220"/>
                </a:lnTo>
                <a:lnTo>
                  <a:pt x="15587" y="483621"/>
                </a:lnTo>
                <a:lnTo>
                  <a:pt x="35072" y="440437"/>
                </a:lnTo>
                <a:lnTo>
                  <a:pt x="62351" y="397878"/>
                </a:lnTo>
                <a:lnTo>
                  <a:pt x="97424" y="356149"/>
                </a:lnTo>
                <a:lnTo>
                  <a:pt x="140291" y="315460"/>
                </a:lnTo>
                <a:lnTo>
                  <a:pt x="190952" y="276017"/>
                </a:lnTo>
                <a:lnTo>
                  <a:pt x="249407" y="238029"/>
                </a:lnTo>
                <a:lnTo>
                  <a:pt x="315656" y="201704"/>
                </a:lnTo>
                <a:lnTo>
                  <a:pt x="389699" y="167250"/>
                </a:lnTo>
                <a:lnTo>
                  <a:pt x="469979" y="135472"/>
                </a:lnTo>
                <a:lnTo>
                  <a:pt x="554617" y="107040"/>
                </a:lnTo>
                <a:lnTo>
                  <a:pt x="643129" y="81952"/>
                </a:lnTo>
                <a:lnTo>
                  <a:pt x="735032" y="60210"/>
                </a:lnTo>
                <a:lnTo>
                  <a:pt x="829839" y="41812"/>
                </a:lnTo>
                <a:lnTo>
                  <a:pt x="927068" y="26760"/>
                </a:lnTo>
                <a:lnTo>
                  <a:pt x="1026235" y="15052"/>
                </a:lnTo>
                <a:lnTo>
                  <a:pt x="1126853" y="6690"/>
                </a:lnTo>
                <a:lnTo>
                  <a:pt x="1228441" y="1672"/>
                </a:lnTo>
                <a:lnTo>
                  <a:pt x="1330512" y="0"/>
                </a:lnTo>
                <a:lnTo>
                  <a:pt x="1432584" y="1672"/>
                </a:lnTo>
                <a:lnTo>
                  <a:pt x="1534171" y="6690"/>
                </a:lnTo>
                <a:lnTo>
                  <a:pt x="1634790" y="15052"/>
                </a:lnTo>
                <a:lnTo>
                  <a:pt x="1733956" y="26760"/>
                </a:lnTo>
                <a:lnTo>
                  <a:pt x="1831185" y="41812"/>
                </a:lnTo>
                <a:lnTo>
                  <a:pt x="1925993" y="60210"/>
                </a:lnTo>
                <a:lnTo>
                  <a:pt x="2017895" y="81952"/>
                </a:lnTo>
                <a:lnTo>
                  <a:pt x="2106407" y="107040"/>
                </a:lnTo>
                <a:lnTo>
                  <a:pt x="2191046" y="135472"/>
                </a:lnTo>
                <a:lnTo>
                  <a:pt x="2271326" y="16725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4573530" y="3899849"/>
            <a:ext cx="252139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5347915" y="3713971"/>
            <a:ext cx="907829" cy="519548"/>
          </a:xfrm>
          <a:custGeom>
            <a:rect b="b" l="l" r="r" t="t"/>
            <a:pathLst>
              <a:path extrusionOk="0" h="1142365" w="2661284">
                <a:moveTo>
                  <a:pt x="2271326" y="167250"/>
                </a:moveTo>
                <a:lnTo>
                  <a:pt x="2345369" y="201704"/>
                </a:lnTo>
                <a:lnTo>
                  <a:pt x="2411618" y="238029"/>
                </a:lnTo>
                <a:lnTo>
                  <a:pt x="2470072" y="276017"/>
                </a:lnTo>
                <a:lnTo>
                  <a:pt x="2520733" y="315460"/>
                </a:lnTo>
                <a:lnTo>
                  <a:pt x="2563600" y="356149"/>
                </a:lnTo>
                <a:lnTo>
                  <a:pt x="2598673" y="397878"/>
                </a:lnTo>
                <a:lnTo>
                  <a:pt x="2625952" y="440437"/>
                </a:lnTo>
                <a:lnTo>
                  <a:pt x="2645437" y="483621"/>
                </a:lnTo>
                <a:lnTo>
                  <a:pt x="2657128" y="527220"/>
                </a:lnTo>
                <a:lnTo>
                  <a:pt x="2661025" y="571027"/>
                </a:lnTo>
                <a:lnTo>
                  <a:pt x="2657128" y="614834"/>
                </a:lnTo>
                <a:lnTo>
                  <a:pt x="2645437" y="658433"/>
                </a:lnTo>
                <a:lnTo>
                  <a:pt x="2625952" y="701616"/>
                </a:lnTo>
                <a:lnTo>
                  <a:pt x="2598673" y="744176"/>
                </a:lnTo>
                <a:lnTo>
                  <a:pt x="2563600" y="785904"/>
                </a:lnTo>
                <a:lnTo>
                  <a:pt x="2520733" y="826594"/>
                </a:lnTo>
                <a:lnTo>
                  <a:pt x="2470072" y="866036"/>
                </a:lnTo>
                <a:lnTo>
                  <a:pt x="2411618" y="904024"/>
                </a:lnTo>
                <a:lnTo>
                  <a:pt x="2345369" y="940349"/>
                </a:lnTo>
                <a:lnTo>
                  <a:pt x="2271326" y="974803"/>
                </a:lnTo>
                <a:lnTo>
                  <a:pt x="2191046" y="1006581"/>
                </a:lnTo>
                <a:lnTo>
                  <a:pt x="2106407" y="1035014"/>
                </a:lnTo>
                <a:lnTo>
                  <a:pt x="2017895" y="1060101"/>
                </a:lnTo>
                <a:lnTo>
                  <a:pt x="1925993" y="1081844"/>
                </a:lnTo>
                <a:lnTo>
                  <a:pt x="1831185" y="1100241"/>
                </a:lnTo>
                <a:lnTo>
                  <a:pt x="1733956" y="1115294"/>
                </a:lnTo>
                <a:lnTo>
                  <a:pt x="1634790" y="1127001"/>
                </a:lnTo>
                <a:lnTo>
                  <a:pt x="1534171" y="1135364"/>
                </a:lnTo>
                <a:lnTo>
                  <a:pt x="1432584" y="1140381"/>
                </a:lnTo>
                <a:lnTo>
                  <a:pt x="1330512" y="1142054"/>
                </a:lnTo>
                <a:lnTo>
                  <a:pt x="1228441" y="1140381"/>
                </a:lnTo>
                <a:lnTo>
                  <a:pt x="1126853" y="1135364"/>
                </a:lnTo>
                <a:lnTo>
                  <a:pt x="1026235" y="1127001"/>
                </a:lnTo>
                <a:lnTo>
                  <a:pt x="927068" y="1115294"/>
                </a:lnTo>
                <a:lnTo>
                  <a:pt x="829839" y="1100241"/>
                </a:lnTo>
                <a:lnTo>
                  <a:pt x="735032" y="1081844"/>
                </a:lnTo>
                <a:lnTo>
                  <a:pt x="643129" y="1060101"/>
                </a:lnTo>
                <a:lnTo>
                  <a:pt x="554617" y="1035014"/>
                </a:lnTo>
                <a:lnTo>
                  <a:pt x="469979" y="1006581"/>
                </a:lnTo>
                <a:lnTo>
                  <a:pt x="389699" y="974803"/>
                </a:lnTo>
                <a:lnTo>
                  <a:pt x="315656" y="940349"/>
                </a:lnTo>
                <a:lnTo>
                  <a:pt x="249407" y="904024"/>
                </a:lnTo>
                <a:lnTo>
                  <a:pt x="190952" y="866036"/>
                </a:lnTo>
                <a:lnTo>
                  <a:pt x="140291" y="826594"/>
                </a:lnTo>
                <a:lnTo>
                  <a:pt x="97424" y="785904"/>
                </a:lnTo>
                <a:lnTo>
                  <a:pt x="62351" y="744176"/>
                </a:lnTo>
                <a:lnTo>
                  <a:pt x="35072" y="701616"/>
                </a:lnTo>
                <a:lnTo>
                  <a:pt x="15587" y="658433"/>
                </a:lnTo>
                <a:lnTo>
                  <a:pt x="3896" y="614834"/>
                </a:lnTo>
                <a:lnTo>
                  <a:pt x="0" y="571027"/>
                </a:lnTo>
                <a:lnTo>
                  <a:pt x="3896" y="527220"/>
                </a:lnTo>
                <a:lnTo>
                  <a:pt x="15587" y="483621"/>
                </a:lnTo>
                <a:lnTo>
                  <a:pt x="35072" y="440437"/>
                </a:lnTo>
                <a:lnTo>
                  <a:pt x="62351" y="397878"/>
                </a:lnTo>
                <a:lnTo>
                  <a:pt x="97424" y="356149"/>
                </a:lnTo>
                <a:lnTo>
                  <a:pt x="140291" y="315460"/>
                </a:lnTo>
                <a:lnTo>
                  <a:pt x="190952" y="276017"/>
                </a:lnTo>
                <a:lnTo>
                  <a:pt x="249407" y="238029"/>
                </a:lnTo>
                <a:lnTo>
                  <a:pt x="315656" y="201704"/>
                </a:lnTo>
                <a:lnTo>
                  <a:pt x="389699" y="167250"/>
                </a:lnTo>
                <a:lnTo>
                  <a:pt x="469979" y="135472"/>
                </a:lnTo>
                <a:lnTo>
                  <a:pt x="554617" y="107040"/>
                </a:lnTo>
                <a:lnTo>
                  <a:pt x="643129" y="81952"/>
                </a:lnTo>
                <a:lnTo>
                  <a:pt x="735032" y="60210"/>
                </a:lnTo>
                <a:lnTo>
                  <a:pt x="829839" y="41812"/>
                </a:lnTo>
                <a:lnTo>
                  <a:pt x="927068" y="26760"/>
                </a:lnTo>
                <a:lnTo>
                  <a:pt x="1026235" y="15052"/>
                </a:lnTo>
                <a:lnTo>
                  <a:pt x="1126853" y="6690"/>
                </a:lnTo>
                <a:lnTo>
                  <a:pt x="1228441" y="1672"/>
                </a:lnTo>
                <a:lnTo>
                  <a:pt x="1330512" y="0"/>
                </a:lnTo>
                <a:lnTo>
                  <a:pt x="1432584" y="1672"/>
                </a:lnTo>
                <a:lnTo>
                  <a:pt x="1534171" y="6690"/>
                </a:lnTo>
                <a:lnTo>
                  <a:pt x="1634790" y="15052"/>
                </a:lnTo>
                <a:lnTo>
                  <a:pt x="1733956" y="26760"/>
                </a:lnTo>
                <a:lnTo>
                  <a:pt x="1831185" y="41812"/>
                </a:lnTo>
                <a:lnTo>
                  <a:pt x="1925993" y="60210"/>
                </a:lnTo>
                <a:lnTo>
                  <a:pt x="2017895" y="81952"/>
                </a:lnTo>
                <a:lnTo>
                  <a:pt x="2106407" y="107040"/>
                </a:lnTo>
                <a:lnTo>
                  <a:pt x="2191046" y="135472"/>
                </a:lnTo>
                <a:lnTo>
                  <a:pt x="2271326" y="16725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5670370" y="3899849"/>
            <a:ext cx="26297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6450171" y="3713971"/>
            <a:ext cx="907829" cy="519548"/>
          </a:xfrm>
          <a:custGeom>
            <a:rect b="b" l="l" r="r" t="t"/>
            <a:pathLst>
              <a:path extrusionOk="0" h="1142365" w="2661284">
                <a:moveTo>
                  <a:pt x="2271326" y="167250"/>
                </a:moveTo>
                <a:lnTo>
                  <a:pt x="2345369" y="201704"/>
                </a:lnTo>
                <a:lnTo>
                  <a:pt x="2411618" y="238029"/>
                </a:lnTo>
                <a:lnTo>
                  <a:pt x="2470072" y="276017"/>
                </a:lnTo>
                <a:lnTo>
                  <a:pt x="2520733" y="315460"/>
                </a:lnTo>
                <a:lnTo>
                  <a:pt x="2563600" y="356149"/>
                </a:lnTo>
                <a:lnTo>
                  <a:pt x="2598673" y="397878"/>
                </a:lnTo>
                <a:lnTo>
                  <a:pt x="2625952" y="440437"/>
                </a:lnTo>
                <a:lnTo>
                  <a:pt x="2645437" y="483621"/>
                </a:lnTo>
                <a:lnTo>
                  <a:pt x="2657128" y="527220"/>
                </a:lnTo>
                <a:lnTo>
                  <a:pt x="2661025" y="571027"/>
                </a:lnTo>
                <a:lnTo>
                  <a:pt x="2657128" y="614834"/>
                </a:lnTo>
                <a:lnTo>
                  <a:pt x="2645437" y="658433"/>
                </a:lnTo>
                <a:lnTo>
                  <a:pt x="2625952" y="701616"/>
                </a:lnTo>
                <a:lnTo>
                  <a:pt x="2598673" y="744176"/>
                </a:lnTo>
                <a:lnTo>
                  <a:pt x="2563600" y="785904"/>
                </a:lnTo>
                <a:lnTo>
                  <a:pt x="2520733" y="826594"/>
                </a:lnTo>
                <a:lnTo>
                  <a:pt x="2470072" y="866036"/>
                </a:lnTo>
                <a:lnTo>
                  <a:pt x="2411618" y="904024"/>
                </a:lnTo>
                <a:lnTo>
                  <a:pt x="2345369" y="940349"/>
                </a:lnTo>
                <a:lnTo>
                  <a:pt x="2271326" y="974803"/>
                </a:lnTo>
                <a:lnTo>
                  <a:pt x="2191046" y="1006581"/>
                </a:lnTo>
                <a:lnTo>
                  <a:pt x="2106407" y="1035014"/>
                </a:lnTo>
                <a:lnTo>
                  <a:pt x="2017895" y="1060101"/>
                </a:lnTo>
                <a:lnTo>
                  <a:pt x="1925993" y="1081844"/>
                </a:lnTo>
                <a:lnTo>
                  <a:pt x="1831185" y="1100241"/>
                </a:lnTo>
                <a:lnTo>
                  <a:pt x="1733956" y="1115294"/>
                </a:lnTo>
                <a:lnTo>
                  <a:pt x="1634790" y="1127001"/>
                </a:lnTo>
                <a:lnTo>
                  <a:pt x="1534171" y="1135364"/>
                </a:lnTo>
                <a:lnTo>
                  <a:pt x="1432584" y="1140381"/>
                </a:lnTo>
                <a:lnTo>
                  <a:pt x="1330512" y="1142054"/>
                </a:lnTo>
                <a:lnTo>
                  <a:pt x="1228441" y="1140381"/>
                </a:lnTo>
                <a:lnTo>
                  <a:pt x="1126853" y="1135364"/>
                </a:lnTo>
                <a:lnTo>
                  <a:pt x="1026235" y="1127001"/>
                </a:lnTo>
                <a:lnTo>
                  <a:pt x="927068" y="1115294"/>
                </a:lnTo>
                <a:lnTo>
                  <a:pt x="829839" y="1100241"/>
                </a:lnTo>
                <a:lnTo>
                  <a:pt x="735032" y="1081844"/>
                </a:lnTo>
                <a:lnTo>
                  <a:pt x="643129" y="1060101"/>
                </a:lnTo>
                <a:lnTo>
                  <a:pt x="554617" y="1035014"/>
                </a:lnTo>
                <a:lnTo>
                  <a:pt x="469979" y="1006581"/>
                </a:lnTo>
                <a:lnTo>
                  <a:pt x="389699" y="974803"/>
                </a:lnTo>
                <a:lnTo>
                  <a:pt x="315656" y="940349"/>
                </a:lnTo>
                <a:lnTo>
                  <a:pt x="249407" y="904024"/>
                </a:lnTo>
                <a:lnTo>
                  <a:pt x="190952" y="866036"/>
                </a:lnTo>
                <a:lnTo>
                  <a:pt x="140291" y="826594"/>
                </a:lnTo>
                <a:lnTo>
                  <a:pt x="97424" y="785904"/>
                </a:lnTo>
                <a:lnTo>
                  <a:pt x="62351" y="744176"/>
                </a:lnTo>
                <a:lnTo>
                  <a:pt x="35072" y="701616"/>
                </a:lnTo>
                <a:lnTo>
                  <a:pt x="15587" y="658433"/>
                </a:lnTo>
                <a:lnTo>
                  <a:pt x="3896" y="614834"/>
                </a:lnTo>
                <a:lnTo>
                  <a:pt x="0" y="571027"/>
                </a:lnTo>
                <a:lnTo>
                  <a:pt x="3896" y="527220"/>
                </a:lnTo>
                <a:lnTo>
                  <a:pt x="15587" y="483621"/>
                </a:lnTo>
                <a:lnTo>
                  <a:pt x="35072" y="440437"/>
                </a:lnTo>
                <a:lnTo>
                  <a:pt x="62351" y="397878"/>
                </a:lnTo>
                <a:lnTo>
                  <a:pt x="97424" y="356149"/>
                </a:lnTo>
                <a:lnTo>
                  <a:pt x="140291" y="315460"/>
                </a:lnTo>
                <a:lnTo>
                  <a:pt x="190952" y="276017"/>
                </a:lnTo>
                <a:lnTo>
                  <a:pt x="249407" y="238029"/>
                </a:lnTo>
                <a:lnTo>
                  <a:pt x="315656" y="201704"/>
                </a:lnTo>
                <a:lnTo>
                  <a:pt x="389699" y="167250"/>
                </a:lnTo>
                <a:lnTo>
                  <a:pt x="469979" y="135472"/>
                </a:lnTo>
                <a:lnTo>
                  <a:pt x="554617" y="107040"/>
                </a:lnTo>
                <a:lnTo>
                  <a:pt x="643129" y="81952"/>
                </a:lnTo>
                <a:lnTo>
                  <a:pt x="735032" y="60210"/>
                </a:lnTo>
                <a:lnTo>
                  <a:pt x="829839" y="41812"/>
                </a:lnTo>
                <a:lnTo>
                  <a:pt x="927068" y="26760"/>
                </a:lnTo>
                <a:lnTo>
                  <a:pt x="1026235" y="15052"/>
                </a:lnTo>
                <a:lnTo>
                  <a:pt x="1126853" y="6690"/>
                </a:lnTo>
                <a:lnTo>
                  <a:pt x="1228441" y="1672"/>
                </a:lnTo>
                <a:lnTo>
                  <a:pt x="1330512" y="0"/>
                </a:lnTo>
                <a:lnTo>
                  <a:pt x="1432584" y="1672"/>
                </a:lnTo>
                <a:lnTo>
                  <a:pt x="1534171" y="6690"/>
                </a:lnTo>
                <a:lnTo>
                  <a:pt x="1634790" y="15052"/>
                </a:lnTo>
                <a:lnTo>
                  <a:pt x="1733956" y="26760"/>
                </a:lnTo>
                <a:lnTo>
                  <a:pt x="1831185" y="41812"/>
                </a:lnTo>
                <a:lnTo>
                  <a:pt x="1925993" y="60210"/>
                </a:lnTo>
                <a:lnTo>
                  <a:pt x="2017895" y="81952"/>
                </a:lnTo>
                <a:lnTo>
                  <a:pt x="2106407" y="107040"/>
                </a:lnTo>
                <a:lnTo>
                  <a:pt x="2191046" y="135472"/>
                </a:lnTo>
                <a:lnTo>
                  <a:pt x="2271326" y="16725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6782308" y="3899849"/>
            <a:ext cx="243474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3913726" y="2803081"/>
            <a:ext cx="1080904" cy="905672"/>
          </a:xfrm>
          <a:custGeom>
            <a:rect b="b" l="l" r="r" t="t"/>
            <a:pathLst>
              <a:path extrusionOk="0" h="1991359" w="3168650">
                <a:moveTo>
                  <a:pt x="3168612" y="0"/>
                </a:moveTo>
                <a:lnTo>
                  <a:pt x="0" y="199096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3864905" y="3684129"/>
            <a:ext cx="60435" cy="65558"/>
          </a:xfrm>
          <a:custGeom>
            <a:rect b="b" l="l" r="r" t="t"/>
            <a:pathLst>
              <a:path extrusionOk="0" h="144145" w="177165">
                <a:moveTo>
                  <a:pt x="109441" y="0"/>
                </a:moveTo>
                <a:lnTo>
                  <a:pt x="0" y="143667"/>
                </a:lnTo>
                <a:lnTo>
                  <a:pt x="176789" y="107487"/>
                </a:lnTo>
                <a:lnTo>
                  <a:pt x="109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3864905" y="3684129"/>
            <a:ext cx="60435" cy="65558"/>
          </a:xfrm>
          <a:custGeom>
            <a:rect b="b" l="l" r="r" t="t"/>
            <a:pathLst>
              <a:path extrusionOk="0" h="144145" w="177165">
                <a:moveTo>
                  <a:pt x="0" y="143668"/>
                </a:moveTo>
                <a:lnTo>
                  <a:pt x="176789" y="107486"/>
                </a:lnTo>
                <a:lnTo>
                  <a:pt x="109442" y="0"/>
                </a:lnTo>
                <a:lnTo>
                  <a:pt x="0" y="143668"/>
                </a:lnTo>
                <a:close/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4833761" y="2841846"/>
            <a:ext cx="316256" cy="794485"/>
          </a:xfrm>
          <a:custGeom>
            <a:rect b="b" l="l" r="r" t="t"/>
            <a:pathLst>
              <a:path extrusionOk="0" h="1746884" w="927100">
                <a:moveTo>
                  <a:pt x="926712" y="0"/>
                </a:moveTo>
                <a:lnTo>
                  <a:pt x="0" y="1746868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4806722" y="3622786"/>
            <a:ext cx="46139" cy="81730"/>
          </a:xfrm>
          <a:custGeom>
            <a:rect b="b" l="l" r="r" t="t"/>
            <a:pathLst>
              <a:path extrusionOk="0" h="179704" w="135254">
                <a:moveTo>
                  <a:pt x="23308" y="0"/>
                </a:moveTo>
                <a:lnTo>
                  <a:pt x="0" y="179184"/>
                </a:lnTo>
                <a:lnTo>
                  <a:pt x="135210" y="59533"/>
                </a:lnTo>
                <a:lnTo>
                  <a:pt x="2330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4806721" y="3622786"/>
            <a:ext cx="46139" cy="81730"/>
          </a:xfrm>
          <a:custGeom>
            <a:rect b="b" l="l" r="r" t="t"/>
            <a:pathLst>
              <a:path extrusionOk="0" h="179704" w="135254">
                <a:moveTo>
                  <a:pt x="0" y="179183"/>
                </a:moveTo>
                <a:lnTo>
                  <a:pt x="135218" y="59532"/>
                </a:lnTo>
                <a:lnTo>
                  <a:pt x="23313" y="0"/>
                </a:lnTo>
                <a:lnTo>
                  <a:pt x="0" y="179183"/>
                </a:lnTo>
                <a:close/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5351428" y="2841846"/>
            <a:ext cx="316256" cy="794485"/>
          </a:xfrm>
          <a:custGeom>
            <a:rect b="b" l="l" r="r" t="t"/>
            <a:pathLst>
              <a:path extrusionOk="0" h="1746884" w="927100">
                <a:moveTo>
                  <a:pt x="0" y="0"/>
                </a:moveTo>
                <a:lnTo>
                  <a:pt x="926712" y="1746868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5648467" y="3622786"/>
            <a:ext cx="46139" cy="81730"/>
          </a:xfrm>
          <a:custGeom>
            <a:rect b="b" l="l" r="r" t="t"/>
            <a:pathLst>
              <a:path extrusionOk="0" h="179704" w="135255">
                <a:moveTo>
                  <a:pt x="111902" y="0"/>
                </a:moveTo>
                <a:lnTo>
                  <a:pt x="0" y="59533"/>
                </a:lnTo>
                <a:lnTo>
                  <a:pt x="135210" y="179184"/>
                </a:lnTo>
                <a:lnTo>
                  <a:pt x="1119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5648465" y="3622786"/>
            <a:ext cx="46139" cy="81730"/>
          </a:xfrm>
          <a:custGeom>
            <a:rect b="b" l="l" r="r" t="t"/>
            <a:pathLst>
              <a:path extrusionOk="0" h="179704" w="135255">
                <a:moveTo>
                  <a:pt x="135215" y="179183"/>
                </a:moveTo>
                <a:lnTo>
                  <a:pt x="111902" y="0"/>
                </a:lnTo>
                <a:lnTo>
                  <a:pt x="0" y="59532"/>
                </a:lnTo>
                <a:lnTo>
                  <a:pt x="135215" y="179183"/>
                </a:lnTo>
                <a:close/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5506695" y="2803081"/>
            <a:ext cx="1080904" cy="905672"/>
          </a:xfrm>
          <a:custGeom>
            <a:rect b="b" l="l" r="r" t="t"/>
            <a:pathLst>
              <a:path extrusionOk="0" h="1991359" w="3168650">
                <a:moveTo>
                  <a:pt x="0" y="0"/>
                </a:moveTo>
                <a:lnTo>
                  <a:pt x="3168614" y="1990960"/>
                </a:lnTo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6576101" y="3684129"/>
            <a:ext cx="60435" cy="65558"/>
          </a:xfrm>
          <a:custGeom>
            <a:rect b="b" l="l" r="r" t="t"/>
            <a:pathLst>
              <a:path extrusionOk="0" h="144145" w="177165">
                <a:moveTo>
                  <a:pt x="67348" y="0"/>
                </a:moveTo>
                <a:lnTo>
                  <a:pt x="0" y="107487"/>
                </a:lnTo>
                <a:lnTo>
                  <a:pt x="176790" y="143667"/>
                </a:lnTo>
                <a:lnTo>
                  <a:pt x="6734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6576100" y="3684129"/>
            <a:ext cx="60435" cy="65558"/>
          </a:xfrm>
          <a:custGeom>
            <a:rect b="b" l="l" r="r" t="t"/>
            <a:pathLst>
              <a:path extrusionOk="0" h="144145" w="177165">
                <a:moveTo>
                  <a:pt x="176789" y="143668"/>
                </a:moveTo>
                <a:lnTo>
                  <a:pt x="67347" y="0"/>
                </a:lnTo>
                <a:lnTo>
                  <a:pt x="0" y="107486"/>
                </a:lnTo>
                <a:lnTo>
                  <a:pt x="176789" y="143668"/>
                </a:lnTo>
                <a:close/>
              </a:path>
            </a:pathLst>
          </a:custGeom>
          <a:noFill/>
          <a:ln cap="flat" cmpd="sng" w="21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Naive Bayes for Text Classification</a:t>
            </a:r>
            <a:endParaRPr/>
          </a:p>
        </p:txBody>
      </p:sp>
      <p:sp>
        <p:nvSpPr>
          <p:cNvPr id="389" name="Google Shape;389;p27"/>
          <p:cNvSpPr txBox="1"/>
          <p:nvPr/>
        </p:nvSpPr>
        <p:spPr>
          <a:xfrm>
            <a:off x="1371600" y="1033855"/>
            <a:ext cx="6515100" cy="1613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6162" lvl="0" marL="80771" marR="194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Suppose I want to know if a news article is about sports, politics, entertainment</a:t>
            </a:r>
            <a:endParaRPr sz="142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48686" marR="0" rtl="0" algn="l">
              <a:spcBef>
                <a:spcPts val="472"/>
              </a:spcBef>
              <a:spcAft>
                <a:spcPts val="0"/>
              </a:spcAft>
              <a:buNone/>
            </a:pPr>
            <a:r>
              <a:rPr lang="en-US" sz="127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Classes: sports, politics, entertainment</a:t>
            </a:r>
            <a:endParaRPr sz="127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Probability that a document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belongs to class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c:  P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2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Probability of class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 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document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d: P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851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for every class, and choose the max to predict which </a:t>
            </a:r>
            <a:r>
              <a:rPr i="1"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c*</a:t>
            </a:r>
            <a:endParaRPr i="1" sz="142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0" y="3200400"/>
            <a:ext cx="2634606" cy="82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550" y="2857500"/>
            <a:ext cx="3208193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/>
          <p:nvPr/>
        </p:nvSpPr>
        <p:spPr>
          <a:xfrm>
            <a:off x="6770881" y="1609653"/>
            <a:ext cx="229736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hypothesis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Naive Bayes for Text Classification</a:t>
            </a:r>
            <a:endParaRPr/>
          </a:p>
        </p:txBody>
      </p:sp>
      <p:sp>
        <p:nvSpPr>
          <p:cNvPr id="398" name="Google Shape;398;p28"/>
          <p:cNvSpPr txBox="1"/>
          <p:nvPr/>
        </p:nvSpPr>
        <p:spPr>
          <a:xfrm>
            <a:off x="1943100" y="1428750"/>
            <a:ext cx="4986022" cy="78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estimate P(c)?</a:t>
            </a:r>
            <a:endParaRPr/>
          </a:p>
          <a:p>
            <a:pPr indent="0" lvl="0" marL="4851" marR="0" rtl="0" algn="l">
              <a:spcBef>
                <a:spcPts val="508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estimate P(d | c)?</a:t>
            </a:r>
            <a:endParaRPr/>
          </a:p>
          <a:p>
            <a:pPr indent="0" lvl="0" marL="148686" marR="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142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Naive Bayes assumption: words are independent</a:t>
            </a:r>
            <a:endParaRPr/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2571751"/>
            <a:ext cx="6000750" cy="7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2007220" y="3672468"/>
            <a:ext cx="5810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see the discussion slides for some detailed examples.</a:t>
            </a:r>
            <a:endParaRPr/>
          </a:p>
        </p:txBody>
      </p:sp>
      <p:cxnSp>
        <p:nvCxnSpPr>
          <p:cNvPr id="401" name="Google Shape;401;p28"/>
          <p:cNvCxnSpPr/>
          <p:nvPr/>
        </p:nvCxnSpPr>
        <p:spPr>
          <a:xfrm>
            <a:off x="2051824" y="2214350"/>
            <a:ext cx="3977269" cy="51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Spam Filtering</a:t>
            </a:r>
            <a:endParaRPr/>
          </a:p>
        </p:txBody>
      </p:sp>
      <p:pic>
        <p:nvPicPr>
          <p:cNvPr id="407" name="Google Shape;4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1" y="1485900"/>
            <a:ext cx="293048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0650" y="1714500"/>
            <a:ext cx="2492661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2514601" y="3943350"/>
            <a:ext cx="393073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</a:t>
            </a:r>
            <a:r>
              <a:rPr lang="en-US" sz="1500">
                <a:solidFill>
                  <a:srgbClr val="505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Maximum likelihood estimate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9050" y="4400550"/>
            <a:ext cx="2312194" cy="52105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9"/>
          <p:cNvSpPr txBox="1"/>
          <p:nvPr/>
        </p:nvSpPr>
        <p:spPr>
          <a:xfrm>
            <a:off x="1428750" y="4457700"/>
            <a:ext cx="191565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the data, we have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/>
              <a:t>Your Journey in this AI Class</a:t>
            </a: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 flipH="1">
            <a:off x="1743304" y="3513624"/>
            <a:ext cx="724651" cy="1016911"/>
            <a:chOff x="5081032" y="5178710"/>
            <a:chExt cx="542426" cy="761193"/>
          </a:xfrm>
        </p:grpSpPr>
        <p:pic>
          <p:nvPicPr>
            <p:cNvPr id="111" name="Google Shape;11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1032" y="5352275"/>
              <a:ext cx="542426" cy="587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3"/>
            <p:cNvSpPr/>
            <p:nvPr/>
          </p:nvSpPr>
          <p:spPr>
            <a:xfrm>
              <a:off x="5127859" y="5178710"/>
              <a:ext cx="433229" cy="433228"/>
            </a:xfrm>
            <a:prstGeom prst="smileyFace">
              <a:avLst>
                <a:gd fmla="val 4653" name="adj"/>
              </a:avLst>
            </a:prstGeom>
            <a:solidFill>
              <a:srgbClr val="D99593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3" name="Google Shape;113;p3"/>
          <p:cNvCxnSpPr/>
          <p:nvPr/>
        </p:nvCxnSpPr>
        <p:spPr>
          <a:xfrm>
            <a:off x="1485900" y="4530535"/>
            <a:ext cx="6172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14" name="Google Shape;114;p3"/>
          <p:cNvSpPr/>
          <p:nvPr/>
        </p:nvSpPr>
        <p:spPr>
          <a:xfrm flipH="1">
            <a:off x="2467954" y="2726306"/>
            <a:ext cx="3338332" cy="1804229"/>
          </a:xfrm>
          <a:prstGeom prst="rtTriangl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4976073" y="2304590"/>
            <a:ext cx="2682027" cy="2225945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659858" y="4136083"/>
            <a:ext cx="92012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AI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5851524" y="2745977"/>
            <a:ext cx="144462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5085657" y="3265033"/>
            <a:ext cx="170969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Reasoning</a:t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4344496" y="3777266"/>
            <a:ext cx="250318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Logic/Knowledge Representation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6089024" y="1884381"/>
            <a:ext cx="1154932" cy="3000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Algorithm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826626" y="1240819"/>
            <a:ext cx="303506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 AI and ML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 how to learn by yourself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6216151" y="1114400"/>
            <a:ext cx="14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😇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Spam Filtering with Naive Bayes</a:t>
            </a:r>
            <a:endParaRPr/>
          </a:p>
        </p:txBody>
      </p:sp>
      <p:grpSp>
        <p:nvGrpSpPr>
          <p:cNvPr id="417" name="Google Shape;417;p30"/>
          <p:cNvGrpSpPr/>
          <p:nvPr/>
        </p:nvGrpSpPr>
        <p:grpSpPr>
          <a:xfrm>
            <a:off x="4400551" y="1943100"/>
            <a:ext cx="3255044" cy="545305"/>
            <a:chOff x="4270541" y="1532084"/>
            <a:chExt cx="4340059" cy="727073"/>
          </a:xfrm>
        </p:grpSpPr>
        <p:sp>
          <p:nvSpPr>
            <p:cNvPr id="418" name="Google Shape;418;p30"/>
            <p:cNvSpPr txBox="1"/>
            <p:nvPr/>
          </p:nvSpPr>
          <p:spPr>
            <a:xfrm>
              <a:off x="6190193" y="1740280"/>
              <a:ext cx="2420407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851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¬spam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</a:t>
              </a:r>
              <a:endParaRPr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19" name="Google Shape;419;p30"/>
            <p:cNvGrpSpPr/>
            <p:nvPr/>
          </p:nvGrpSpPr>
          <p:grpSpPr>
            <a:xfrm>
              <a:off x="4270541" y="1532084"/>
              <a:ext cx="3447053" cy="727073"/>
              <a:chOff x="4270541" y="1532084"/>
              <a:chExt cx="3447053" cy="727073"/>
            </a:xfrm>
          </p:grpSpPr>
          <p:sp>
            <p:nvSpPr>
              <p:cNvPr id="420" name="Google Shape;420;p30"/>
              <p:cNvSpPr txBox="1"/>
              <p:nvPr/>
            </p:nvSpPr>
            <p:spPr>
              <a:xfrm>
                <a:off x="4270541" y="1749623"/>
                <a:ext cx="1977858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 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</a:t>
                </a: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spam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=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21" name="Google Shape;421;p30"/>
              <p:cNvGrpSpPr/>
              <p:nvPr/>
            </p:nvGrpSpPr>
            <p:grpSpPr>
              <a:xfrm>
                <a:off x="5639869" y="1532084"/>
                <a:ext cx="127369" cy="727073"/>
                <a:chOff x="5639869" y="1532084"/>
                <a:chExt cx="127369" cy="727073"/>
              </a:xfrm>
            </p:grpSpPr>
            <p:sp>
              <p:nvSpPr>
                <p:cNvPr id="422" name="Google Shape;422;p30"/>
                <p:cNvSpPr txBox="1"/>
                <p:nvPr/>
              </p:nvSpPr>
              <p:spPr>
                <a:xfrm>
                  <a:off x="5639869" y="1532084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23" name="Google Shape;423;p30"/>
                <p:cNvSpPr/>
                <p:nvPr/>
              </p:nvSpPr>
              <p:spPr>
                <a:xfrm>
                  <a:off x="5645644" y="1901842"/>
                  <a:ext cx="115816" cy="0"/>
                </a:xfrm>
                <a:custGeom>
                  <a:rect b="b" l="l" r="r" t="t"/>
                  <a:pathLst>
                    <a:path extrusionOk="0" h="120000" w="254634">
                      <a:moveTo>
                        <a:pt x="0" y="0"/>
                      </a:moveTo>
                      <a:lnTo>
                        <a:pt x="254498" y="0"/>
                      </a:lnTo>
                    </a:path>
                  </a:pathLst>
                </a:custGeom>
                <a:noFill/>
                <a:ln cap="flat" cmpd="sng" w="202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30"/>
                <p:cNvSpPr txBox="1"/>
                <p:nvPr/>
              </p:nvSpPr>
              <p:spPr>
                <a:xfrm>
                  <a:off x="5639869" y="1951381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25" name="Google Shape;425;p30"/>
              <p:cNvSpPr txBox="1"/>
              <p:nvPr/>
            </p:nvSpPr>
            <p:spPr>
              <a:xfrm>
                <a:off x="7590225" y="1532084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7596002" y="1901842"/>
                <a:ext cx="115816" cy="0"/>
              </a:xfrm>
              <a:custGeom>
                <a:rect b="b" l="l" r="r" t="t"/>
                <a:pathLst>
                  <a:path extrusionOk="0" h="120000" w="254634">
                    <a:moveTo>
                      <a:pt x="0" y="0"/>
                    </a:moveTo>
                    <a:lnTo>
                      <a:pt x="254074" y="0"/>
                    </a:lnTo>
                  </a:path>
                </a:pathLst>
              </a:custGeom>
              <a:noFill/>
              <a:ln cap="flat" cmpd="sng" w="20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0"/>
              <p:cNvSpPr txBox="1"/>
              <p:nvPr/>
            </p:nvSpPr>
            <p:spPr>
              <a:xfrm>
                <a:off x="7590225" y="1951381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28" name="Google Shape;428;p30"/>
          <p:cNvSpPr txBox="1"/>
          <p:nvPr/>
        </p:nvSpPr>
        <p:spPr>
          <a:xfrm>
            <a:off x="1428750" y="3143251"/>
            <a:ext cx="6301548" cy="1493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44960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pharmacy|spam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3/9 = 1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indent="3229608" lvl="0" marL="4851" marR="0" rtl="0" algn="l">
              <a:spcBef>
                <a:spcPts val="436"/>
              </a:spcBef>
              <a:spcAft>
                <a:spcPts val="0"/>
              </a:spcAft>
              <a:buNone/>
            </a:pP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pharmacy|¬spam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05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Msg = “Pharmacy for pharmacy”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7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12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spam|Msg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=?</a:t>
            </a:r>
            <a:endParaRPr sz="142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29" name="Google Shape;429;p30"/>
          <p:cNvGraphicFramePr/>
          <p:nvPr/>
        </p:nvGraphicFramePr>
        <p:xfrm>
          <a:off x="1278673" y="1485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{D2720DDA-5FE2-4838-8498-B53FA60AC2F2}</a:tableStyleId>
              </a:tblPr>
              <a:tblGrid>
                <a:gridCol w="644100"/>
                <a:gridCol w="2192025"/>
              </a:tblGrid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click for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online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free time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good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is money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Spam Filtering with Naive Bayes</a:t>
            </a:r>
            <a:endParaRPr/>
          </a:p>
        </p:txBody>
      </p:sp>
      <p:grpSp>
        <p:nvGrpSpPr>
          <p:cNvPr id="435" name="Google Shape;435;p31"/>
          <p:cNvGrpSpPr/>
          <p:nvPr/>
        </p:nvGrpSpPr>
        <p:grpSpPr>
          <a:xfrm>
            <a:off x="4400551" y="1943100"/>
            <a:ext cx="3255044" cy="545305"/>
            <a:chOff x="4270541" y="1532084"/>
            <a:chExt cx="4340059" cy="727073"/>
          </a:xfrm>
        </p:grpSpPr>
        <p:sp>
          <p:nvSpPr>
            <p:cNvPr id="436" name="Google Shape;436;p31"/>
            <p:cNvSpPr txBox="1"/>
            <p:nvPr/>
          </p:nvSpPr>
          <p:spPr>
            <a:xfrm>
              <a:off x="6190193" y="1740280"/>
              <a:ext cx="2420407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851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¬spam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</a:t>
              </a:r>
              <a:endParaRPr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7" name="Google Shape;437;p31"/>
            <p:cNvGrpSpPr/>
            <p:nvPr/>
          </p:nvGrpSpPr>
          <p:grpSpPr>
            <a:xfrm>
              <a:off x="4270541" y="1532084"/>
              <a:ext cx="3447053" cy="727073"/>
              <a:chOff x="4270541" y="1532084"/>
              <a:chExt cx="3447053" cy="727073"/>
            </a:xfrm>
          </p:grpSpPr>
          <p:sp>
            <p:nvSpPr>
              <p:cNvPr id="438" name="Google Shape;438;p31"/>
              <p:cNvSpPr txBox="1"/>
              <p:nvPr/>
            </p:nvSpPr>
            <p:spPr>
              <a:xfrm>
                <a:off x="4270541" y="1749623"/>
                <a:ext cx="1977858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 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</a:t>
                </a: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spam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=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39" name="Google Shape;439;p31"/>
              <p:cNvGrpSpPr/>
              <p:nvPr/>
            </p:nvGrpSpPr>
            <p:grpSpPr>
              <a:xfrm>
                <a:off x="5639869" y="1532084"/>
                <a:ext cx="127369" cy="727073"/>
                <a:chOff x="5639869" y="1532084"/>
                <a:chExt cx="127369" cy="727073"/>
              </a:xfrm>
            </p:grpSpPr>
            <p:sp>
              <p:nvSpPr>
                <p:cNvPr id="440" name="Google Shape;440;p31"/>
                <p:cNvSpPr txBox="1"/>
                <p:nvPr/>
              </p:nvSpPr>
              <p:spPr>
                <a:xfrm>
                  <a:off x="5639869" y="1532084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41" name="Google Shape;441;p31"/>
                <p:cNvSpPr/>
                <p:nvPr/>
              </p:nvSpPr>
              <p:spPr>
                <a:xfrm>
                  <a:off x="5645644" y="1901842"/>
                  <a:ext cx="115816" cy="0"/>
                </a:xfrm>
                <a:custGeom>
                  <a:rect b="b" l="l" r="r" t="t"/>
                  <a:pathLst>
                    <a:path extrusionOk="0" h="120000" w="254634">
                      <a:moveTo>
                        <a:pt x="0" y="0"/>
                      </a:moveTo>
                      <a:lnTo>
                        <a:pt x="254498" y="0"/>
                      </a:lnTo>
                    </a:path>
                  </a:pathLst>
                </a:custGeom>
                <a:noFill/>
                <a:ln cap="flat" cmpd="sng" w="202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31"/>
                <p:cNvSpPr txBox="1"/>
                <p:nvPr/>
              </p:nvSpPr>
              <p:spPr>
                <a:xfrm>
                  <a:off x="5639869" y="1951381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43" name="Google Shape;443;p31"/>
              <p:cNvSpPr txBox="1"/>
              <p:nvPr/>
            </p:nvSpPr>
            <p:spPr>
              <a:xfrm>
                <a:off x="7590225" y="1532084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7596002" y="1901842"/>
                <a:ext cx="115816" cy="0"/>
              </a:xfrm>
              <a:custGeom>
                <a:rect b="b" l="l" r="r" t="t"/>
                <a:pathLst>
                  <a:path extrusionOk="0" h="120000" w="254634">
                    <a:moveTo>
                      <a:pt x="0" y="0"/>
                    </a:moveTo>
                    <a:lnTo>
                      <a:pt x="254074" y="0"/>
                    </a:lnTo>
                  </a:path>
                </a:pathLst>
              </a:custGeom>
              <a:noFill/>
              <a:ln cap="flat" cmpd="sng" w="20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 txBox="1"/>
              <p:nvPr/>
            </p:nvSpPr>
            <p:spPr>
              <a:xfrm>
                <a:off x="7590225" y="1951381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46" name="Google Shape;446;p31"/>
          <p:cNvSpPr txBox="1"/>
          <p:nvPr/>
        </p:nvSpPr>
        <p:spPr>
          <a:xfrm>
            <a:off x="1470852" y="2815774"/>
            <a:ext cx="6301548" cy="951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44960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("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pharmacy"|spam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indent="3229608" lvl="0" marL="4851" marR="0" rtl="0" algn="l">
              <a:spcBef>
                <a:spcPts val="436"/>
              </a:spcBef>
              <a:spcAft>
                <a:spcPts val="0"/>
              </a:spcAft>
              <a:buNone/>
            </a:pP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 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("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pharmacy"|¬spam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r>
              <a:rPr i="1"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42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05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Msg = “Pharmacy for pharmacy”             </a:t>
            </a: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(“</a:t>
            </a: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for”| spam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  <a:p>
            <a:pPr indent="0" lvl="0" marL="485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P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(”</a:t>
            </a: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for"|¬spam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  <p:graphicFrame>
        <p:nvGraphicFramePr>
          <p:cNvPr id="447" name="Google Shape;447;p31"/>
          <p:cNvGraphicFramePr/>
          <p:nvPr/>
        </p:nvGraphicFramePr>
        <p:xfrm>
          <a:off x="1196898" y="1485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{D2720DDA-5FE2-4838-8498-B53FA60AC2F2}</a:tableStyleId>
              </a:tblPr>
              <a:tblGrid>
                <a:gridCol w="662675"/>
                <a:gridCol w="2255225"/>
              </a:tblGrid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click for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online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free time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good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is money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</a:tr>
            </a:tbl>
          </a:graphicData>
        </a:graphic>
      </p:graphicFrame>
      <p:pic>
        <p:nvPicPr>
          <p:cNvPr id="448" name="Google Shape;4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0" y="4034418"/>
            <a:ext cx="5990167" cy="105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Spam Filtering with Naive Bayes</a:t>
            </a:r>
            <a:endParaRPr/>
          </a:p>
        </p:txBody>
      </p:sp>
      <p:sp>
        <p:nvSpPr>
          <p:cNvPr id="454" name="Google Shape;454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1428750"/>
            <a:ext cx="6172200" cy="71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3051" y="2114550"/>
            <a:ext cx="5351462" cy="84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2971800"/>
            <a:ext cx="4514850" cy="68128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 txBox="1"/>
          <p:nvPr/>
        </p:nvSpPr>
        <p:spPr>
          <a:xfrm>
            <a:off x="6286500" y="3139901"/>
            <a:ext cx="6174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0.96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Spam Filtering with Naive Bayes</a:t>
            </a:r>
            <a:endParaRPr/>
          </a:p>
        </p:txBody>
      </p:sp>
      <p:sp>
        <p:nvSpPr>
          <p:cNvPr id="464" name="Google Shape;464;p33"/>
          <p:cNvSpPr txBox="1"/>
          <p:nvPr/>
        </p:nvSpPr>
        <p:spPr>
          <a:xfrm>
            <a:off x="1657350" y="3543300"/>
            <a:ext cx="53785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B319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Msg2 = “Time for pharmacy”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B319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lang="en-U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(spam | Msg2</a:t>
            </a:r>
            <a:r>
              <a:rPr lang="en-US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0.0                          </a:t>
            </a:r>
            <a:r>
              <a:rPr lang="en-US" sz="1350">
                <a:solidFill>
                  <a:srgbClr val="B319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🡸 Is this classification good?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lang="en-U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¬</a:t>
            </a:r>
            <a:r>
              <a:rPr lang="en-US"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spam | Msg2</a:t>
            </a:r>
            <a:r>
              <a:rPr lang="en-US"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&gt; 0.0</a:t>
            </a:r>
            <a:endParaRPr sz="13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5" name="Google Shape;465;p33"/>
          <p:cNvGrpSpPr/>
          <p:nvPr/>
        </p:nvGrpSpPr>
        <p:grpSpPr>
          <a:xfrm>
            <a:off x="4457701" y="1543050"/>
            <a:ext cx="3255044" cy="545305"/>
            <a:chOff x="4270541" y="1532084"/>
            <a:chExt cx="4340059" cy="727073"/>
          </a:xfrm>
        </p:grpSpPr>
        <p:sp>
          <p:nvSpPr>
            <p:cNvPr id="466" name="Google Shape;466;p33"/>
            <p:cNvSpPr txBox="1"/>
            <p:nvPr/>
          </p:nvSpPr>
          <p:spPr>
            <a:xfrm>
              <a:off x="6190193" y="1740280"/>
              <a:ext cx="2420407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851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¬spam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</a:t>
              </a:r>
              <a:endParaRPr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67" name="Google Shape;467;p33"/>
            <p:cNvGrpSpPr/>
            <p:nvPr/>
          </p:nvGrpSpPr>
          <p:grpSpPr>
            <a:xfrm>
              <a:off x="4270541" y="1532084"/>
              <a:ext cx="3447053" cy="727073"/>
              <a:chOff x="4270541" y="1532084"/>
              <a:chExt cx="3447053" cy="727073"/>
            </a:xfrm>
          </p:grpSpPr>
          <p:sp>
            <p:nvSpPr>
              <p:cNvPr id="468" name="Google Shape;468;p33"/>
              <p:cNvSpPr txBox="1"/>
              <p:nvPr/>
            </p:nvSpPr>
            <p:spPr>
              <a:xfrm>
                <a:off x="4270541" y="1749623"/>
                <a:ext cx="1977858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 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</a:t>
                </a:r>
                <a:r>
                  <a:rPr i="1"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spam</a:t>
                </a: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 =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69" name="Google Shape;469;p33"/>
              <p:cNvGrpSpPr/>
              <p:nvPr/>
            </p:nvGrpSpPr>
            <p:grpSpPr>
              <a:xfrm>
                <a:off x="5639869" y="1532084"/>
                <a:ext cx="127369" cy="727073"/>
                <a:chOff x="5639869" y="1532084"/>
                <a:chExt cx="127369" cy="727073"/>
              </a:xfrm>
            </p:grpSpPr>
            <p:sp>
              <p:nvSpPr>
                <p:cNvPr id="470" name="Google Shape;470;p33"/>
                <p:cNvSpPr txBox="1"/>
                <p:nvPr/>
              </p:nvSpPr>
              <p:spPr>
                <a:xfrm>
                  <a:off x="5639869" y="1532084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71" name="Google Shape;471;p33"/>
                <p:cNvSpPr/>
                <p:nvPr/>
              </p:nvSpPr>
              <p:spPr>
                <a:xfrm>
                  <a:off x="5645644" y="1901842"/>
                  <a:ext cx="115816" cy="0"/>
                </a:xfrm>
                <a:custGeom>
                  <a:rect b="b" l="l" r="r" t="t"/>
                  <a:pathLst>
                    <a:path extrusionOk="0" h="120000" w="254634">
                      <a:moveTo>
                        <a:pt x="0" y="0"/>
                      </a:moveTo>
                      <a:lnTo>
                        <a:pt x="254498" y="0"/>
                      </a:lnTo>
                    </a:path>
                  </a:pathLst>
                </a:custGeom>
                <a:noFill/>
                <a:ln cap="flat" cmpd="sng" w="202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33"/>
                <p:cNvSpPr txBox="1"/>
                <p:nvPr/>
              </p:nvSpPr>
              <p:spPr>
                <a:xfrm>
                  <a:off x="5639869" y="1951381"/>
                  <a:ext cx="127369" cy="3077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4851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73" name="Google Shape;473;p33"/>
              <p:cNvSpPr txBox="1"/>
              <p:nvPr/>
            </p:nvSpPr>
            <p:spPr>
              <a:xfrm>
                <a:off x="7590225" y="1532084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7596002" y="1901842"/>
                <a:ext cx="115816" cy="0"/>
              </a:xfrm>
              <a:custGeom>
                <a:rect b="b" l="l" r="r" t="t"/>
                <a:pathLst>
                  <a:path extrusionOk="0" h="120000" w="254634">
                    <a:moveTo>
                      <a:pt x="0" y="0"/>
                    </a:moveTo>
                    <a:lnTo>
                      <a:pt x="254074" y="0"/>
                    </a:lnTo>
                  </a:path>
                </a:pathLst>
              </a:custGeom>
              <a:noFill/>
              <a:ln cap="flat" cmpd="sng" w="202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3"/>
              <p:cNvSpPr txBox="1"/>
              <p:nvPr/>
            </p:nvSpPr>
            <p:spPr>
              <a:xfrm>
                <a:off x="7590225" y="1951381"/>
                <a:ext cx="127369" cy="307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4851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aphicFrame>
        <p:nvGraphicFramePr>
          <p:cNvPr id="476" name="Google Shape;476;p33"/>
          <p:cNvGraphicFramePr/>
          <p:nvPr/>
        </p:nvGraphicFramePr>
        <p:xfrm>
          <a:off x="1092820" y="1485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{D2720DDA-5FE2-4838-8498-B53FA60AC2F2}</a:tableStyleId>
              </a:tblPr>
              <a:tblGrid>
                <a:gridCol w="686325"/>
                <a:gridCol w="2335675"/>
              </a:tblGrid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click for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online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free time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good </a:t>
                      </a: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B3193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SPAM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E16D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pharmacy </a:t>
                      </a: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link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BEB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6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time today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6D4"/>
                    </a:solidFill>
                  </a:tcPr>
                </a:tc>
              </a:tr>
              <a:tr h="221750"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75AF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OK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19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505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is money</a:t>
                      </a:r>
                      <a:endParaRPr sz="13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R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04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BEB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33"/>
          <p:cNvSpPr txBox="1"/>
          <p:nvPr/>
        </p:nvSpPr>
        <p:spPr>
          <a:xfrm>
            <a:off x="4400550" y="2571751"/>
            <a:ext cx="214193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(“</a:t>
            </a: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time” | spam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“time”| ¬spam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4</a:t>
            </a:r>
            <a:r>
              <a:rPr i="1"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UNSUPERVISED LEARNING (CLUSTERING)</a:t>
            </a:r>
            <a:endParaRPr/>
          </a:p>
        </p:txBody>
      </p:sp>
      <p:sp>
        <p:nvSpPr>
          <p:cNvPr id="483" name="Google Shape;483;p3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485" name="Google Shape;485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486" name="Google Shape;486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Unsupervised Learning (Clustering)</a:t>
            </a:r>
            <a:endParaRPr/>
          </a:p>
        </p:txBody>
      </p:sp>
      <p:sp>
        <p:nvSpPr>
          <p:cNvPr id="492" name="Google Shape;492;p35"/>
          <p:cNvSpPr txBox="1"/>
          <p:nvPr>
            <p:ph idx="1" type="body"/>
          </p:nvPr>
        </p:nvSpPr>
        <p:spPr>
          <a:xfrm>
            <a:off x="856785" y="1125810"/>
            <a:ext cx="743042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 I: Clustering the data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Automatically group the data into clusters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Today’s lecture</a:t>
            </a:r>
            <a:endParaRPr/>
          </a:p>
          <a:p>
            <a:pPr indent="-257175" lvl="0" marL="257175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 II: Parameter Learning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States are known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Learn transitions, sensor models, &amp; current state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Today’s lecture</a:t>
            </a:r>
            <a:endParaRPr/>
          </a:p>
          <a:p>
            <a:pPr indent="-257175" lvl="0" marL="257175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Type III: Structural Learning (</a:t>
            </a:r>
            <a:r>
              <a:rPr lang="en-US">
                <a:solidFill>
                  <a:srgbClr val="000000"/>
                </a:solidFill>
              </a:rPr>
              <a:t>beyond the scope of CS561</a:t>
            </a:r>
            <a:r>
              <a:rPr lang="en-US"/>
              <a:t>)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States are not known (only observations and actions are known)</a:t>
            </a:r>
            <a:endParaRPr/>
          </a:p>
          <a:p>
            <a:pPr indent="-214312" lvl="1" marL="557213" rtl="0" algn="l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Surprise-Based Learning (see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www.isi.edu/robots</a:t>
            </a:r>
            <a:r>
              <a:rPr lang="en-US"/>
              <a:t> for references)</a:t>
            </a:r>
            <a:endParaRPr/>
          </a:p>
          <a:p>
            <a:pPr indent="-171450" lvl="2" marL="857250" rtl="0" algn="l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POMDP where states are </a:t>
            </a:r>
            <a:r>
              <a:rPr lang="en-US" u="sng"/>
              <a:t>NOT</a:t>
            </a:r>
            <a:r>
              <a:rPr lang="en-US"/>
              <a:t> known and must be learned from experiences</a:t>
            </a:r>
            <a:endParaRPr/>
          </a:p>
          <a:p>
            <a:pPr indent="-171450" lvl="2" marL="857250" rtl="0" algn="l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States are not just “symbols” but may have internal structures</a:t>
            </a:r>
            <a:endParaRPr/>
          </a:p>
        </p:txBody>
      </p:sp>
      <p:sp>
        <p:nvSpPr>
          <p:cNvPr id="493" name="Google Shape;493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494" name="Google Shape;494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500" name="Google Shape;500;p36"/>
          <p:cNvSpPr txBox="1"/>
          <p:nvPr>
            <p:ph idx="1" type="body"/>
          </p:nvPr>
        </p:nvSpPr>
        <p:spPr>
          <a:xfrm>
            <a:off x="1200150" y="1028700"/>
            <a:ext cx="3886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Clustering systems:</a:t>
            </a:r>
            <a:endParaRPr/>
          </a:p>
          <a:p>
            <a:pPr indent="-214312" lvl="1" marL="557213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Char char="–"/>
            </a:pPr>
            <a:r>
              <a:rPr lang="en-US" sz="1800">
                <a:solidFill>
                  <a:srgbClr val="CC0000"/>
                </a:solidFill>
              </a:rPr>
              <a:t>Unsupervised learning</a:t>
            </a:r>
            <a:endParaRPr/>
          </a:p>
          <a:p>
            <a:pPr indent="-214312" lvl="1" marL="557213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Char char="–"/>
            </a:pPr>
            <a:r>
              <a:rPr lang="en-US" sz="1800">
                <a:solidFill>
                  <a:srgbClr val="CC0000"/>
                </a:solidFill>
              </a:rPr>
              <a:t>Detect patterns</a:t>
            </a:r>
            <a:r>
              <a:rPr lang="en-US" sz="1800"/>
              <a:t> in unlabeled data</a:t>
            </a:r>
            <a:endParaRPr/>
          </a:p>
          <a:p>
            <a:pPr indent="-171450" lvl="2" marL="85725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E.g. group emails or search results</a:t>
            </a:r>
            <a:endParaRPr/>
          </a:p>
          <a:p>
            <a:pPr indent="-171450" lvl="2" marL="85725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E.g. find categories of customers</a:t>
            </a:r>
            <a:endParaRPr/>
          </a:p>
          <a:p>
            <a:pPr indent="-171450" lvl="2" marL="85725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E.g. detect anomalous executions</a:t>
            </a:r>
            <a:endParaRPr/>
          </a:p>
          <a:p>
            <a:pPr indent="-214312" lvl="1" marL="557213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Useful when don’t know what you’re looking for</a:t>
            </a:r>
            <a:endParaRPr/>
          </a:p>
          <a:p>
            <a:pPr indent="-214312" lvl="1" marL="557213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Requires data, but no labels</a:t>
            </a:r>
            <a:endParaRPr/>
          </a:p>
          <a:p>
            <a:pPr indent="-214312" lvl="1" marL="557213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Often get gibberish but may have surprisingly good results</a:t>
            </a:r>
            <a:endParaRPr/>
          </a:p>
        </p:txBody>
      </p:sp>
      <p:sp>
        <p:nvSpPr>
          <p:cNvPr id="501" name="Google Shape;501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502" name="Google Shape;502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kid_with_headphones" id="503" name="Google Shape;503;p36"/>
          <p:cNvPicPr preferRelativeResize="0"/>
          <p:nvPr/>
        </p:nvPicPr>
        <p:blipFill rotWithShape="1">
          <a:blip r:embed="rId3">
            <a:alphaModFix/>
          </a:blip>
          <a:srcRect b="8904" l="7848" r="8710" t="3775"/>
          <a:stretch/>
        </p:blipFill>
        <p:spPr>
          <a:xfrm>
            <a:off x="5029201" y="1085851"/>
            <a:ext cx="2745581" cy="365998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6"/>
          <p:cNvSpPr/>
          <p:nvPr/>
        </p:nvSpPr>
        <p:spPr>
          <a:xfrm>
            <a:off x="4381500" y="4419600"/>
            <a:ext cx="647700" cy="26273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6430471" y="1107360"/>
            <a:ext cx="1405119" cy="1030320"/>
          </a:xfrm>
          <a:prstGeom prst="cloudCallout">
            <a:avLst>
              <a:gd fmla="val -42474" name="adj1"/>
              <a:gd fmla="val 65638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Mom, dad, strangers?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511" name="Google Shape;511;p37"/>
          <p:cNvSpPr txBox="1"/>
          <p:nvPr>
            <p:ph idx="1" type="body"/>
          </p:nvPr>
        </p:nvSpPr>
        <p:spPr>
          <a:xfrm>
            <a:off x="1485900" y="1085850"/>
            <a:ext cx="6172200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Basic idea: group together similar instances</a:t>
            </a:r>
            <a:endParaRPr/>
          </a:p>
          <a:p>
            <a:pPr indent="-257175" lvl="0" marL="257175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Example: 2D point patterns</a:t>
            </a:r>
            <a:endParaRPr/>
          </a:p>
          <a:p>
            <a:pPr indent="-142875" lvl="0" marL="257175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What could “similar” mean?</a:t>
            </a:r>
            <a:endParaRPr/>
          </a:p>
          <a:p>
            <a:pPr indent="-214312" lvl="1" marL="557213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One option: small (squared) Euclidean distance</a:t>
            </a:r>
            <a:endParaRPr/>
          </a:p>
        </p:txBody>
      </p:sp>
      <p:sp>
        <p:nvSpPr>
          <p:cNvPr id="512" name="Google Shape;512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513" name="Google Shape;513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xp_fig" id="514" name="Google Shape;5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246" y="3786588"/>
            <a:ext cx="3182504" cy="3339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7"/>
          <p:cNvSpPr/>
          <p:nvPr/>
        </p:nvSpPr>
        <p:spPr>
          <a:xfrm>
            <a:off x="2171700" y="20002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2171700" y="22860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240030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3086100" y="26860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2971800" y="28575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3371850" y="28575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491490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7"/>
          <p:cNvSpPr/>
          <p:nvPr/>
        </p:nvSpPr>
        <p:spPr>
          <a:xfrm>
            <a:off x="508635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7"/>
          <p:cNvSpPr/>
          <p:nvPr/>
        </p:nvSpPr>
        <p:spPr>
          <a:xfrm>
            <a:off x="5314950" y="20002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7"/>
          <p:cNvSpPr/>
          <p:nvPr/>
        </p:nvSpPr>
        <p:spPr>
          <a:xfrm>
            <a:off x="554355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7"/>
          <p:cNvSpPr/>
          <p:nvPr/>
        </p:nvSpPr>
        <p:spPr>
          <a:xfrm>
            <a:off x="577215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7"/>
          <p:cNvSpPr/>
          <p:nvPr/>
        </p:nvSpPr>
        <p:spPr>
          <a:xfrm>
            <a:off x="6000750" y="20002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617220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7"/>
          <p:cNvSpPr/>
          <p:nvPr/>
        </p:nvSpPr>
        <p:spPr>
          <a:xfrm>
            <a:off x="6400800" y="21145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7"/>
          <p:cNvSpPr/>
          <p:nvPr/>
        </p:nvSpPr>
        <p:spPr>
          <a:xfrm>
            <a:off x="662940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7"/>
          <p:cNvSpPr/>
          <p:nvPr/>
        </p:nvSpPr>
        <p:spPr>
          <a:xfrm>
            <a:off x="6858000" y="20574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7"/>
          <p:cNvSpPr/>
          <p:nvPr/>
        </p:nvSpPr>
        <p:spPr>
          <a:xfrm>
            <a:off x="491490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7"/>
          <p:cNvSpPr/>
          <p:nvPr/>
        </p:nvSpPr>
        <p:spPr>
          <a:xfrm>
            <a:off x="514350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531495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5543550" y="26860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577215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600075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6229350" y="25717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640080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6629400" y="26860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6858000" y="262890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3371850" y="26860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2571750" y="2000250"/>
            <a:ext cx="1143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An Example of “Clustering”</a:t>
            </a:r>
            <a:endParaRPr/>
          </a:p>
        </p:txBody>
      </p:sp>
      <p:sp>
        <p:nvSpPr>
          <p:cNvPr id="548" name="Google Shape;548;p38"/>
          <p:cNvSpPr txBox="1"/>
          <p:nvPr>
            <p:ph idx="1" type="body"/>
          </p:nvPr>
        </p:nvSpPr>
        <p:spPr>
          <a:xfrm>
            <a:off x="1485900" y="1996371"/>
            <a:ext cx="6172200" cy="1745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Given the four data points D above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Cluster them in one, two, three, or four clusters?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Let the hypothesis be H</a:t>
            </a:r>
            <a:r>
              <a:rPr baseline="-25000" lang="en-US"/>
              <a:t>1</a:t>
            </a:r>
            <a:r>
              <a:rPr lang="en-US"/>
              <a:t>, H</a:t>
            </a:r>
            <a:r>
              <a:rPr baseline="-25000" lang="en-US"/>
              <a:t>2</a:t>
            </a:r>
            <a:r>
              <a:rPr lang="en-US"/>
              <a:t>, H</a:t>
            </a:r>
            <a:r>
              <a:rPr baseline="-25000" lang="en-US"/>
              <a:t>3</a:t>
            </a:r>
            <a:r>
              <a:rPr lang="en-US"/>
              <a:t>, H</a:t>
            </a:r>
            <a:r>
              <a:rPr baseline="-25000" lang="en-US"/>
              <a:t>4</a:t>
            </a:r>
            <a:r>
              <a:rPr lang="en-US"/>
              <a:t> 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Choose the H</a:t>
            </a:r>
            <a:r>
              <a:rPr baseline="-25000" lang="en-US"/>
              <a:t>J</a:t>
            </a:r>
            <a:r>
              <a:rPr lang="en-US"/>
              <a:t> such that P(H</a:t>
            </a:r>
            <a:r>
              <a:rPr baseline="-25000" lang="en-US"/>
              <a:t>J</a:t>
            </a:r>
            <a:r>
              <a:rPr lang="en-US"/>
              <a:t>|DX) is the highest</a:t>
            </a:r>
            <a:endParaRPr/>
          </a:p>
          <a:p>
            <a:pPr indent="-171450" lvl="2" marL="8572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Where X is the background knowledge</a:t>
            </a:r>
            <a:endParaRPr/>
          </a:p>
        </p:txBody>
      </p:sp>
      <p:sp>
        <p:nvSpPr>
          <p:cNvPr id="549" name="Google Shape;549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550" name="Google Shape;550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1" name="Google Shape;551;p38"/>
          <p:cNvGrpSpPr/>
          <p:nvPr/>
        </p:nvGrpSpPr>
        <p:grpSpPr>
          <a:xfrm>
            <a:off x="1655160" y="1421876"/>
            <a:ext cx="5858390" cy="522218"/>
            <a:chOff x="682880" y="2096790"/>
            <a:chExt cx="7811186" cy="696289"/>
          </a:xfrm>
        </p:grpSpPr>
        <p:cxnSp>
          <p:nvCxnSpPr>
            <p:cNvPr id="552" name="Google Shape;552;p38"/>
            <p:cNvCxnSpPr/>
            <p:nvPr/>
          </p:nvCxnSpPr>
          <p:spPr>
            <a:xfrm>
              <a:off x="682880" y="2228588"/>
              <a:ext cx="7811186" cy="0"/>
            </a:xfrm>
            <a:prstGeom prst="straightConnector1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553" name="Google Shape;553;p38"/>
            <p:cNvSpPr/>
            <p:nvPr/>
          </p:nvSpPr>
          <p:spPr>
            <a:xfrm>
              <a:off x="934471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1206677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6582458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6854664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8"/>
            <p:cNvSpPr txBox="1"/>
            <p:nvPr/>
          </p:nvSpPr>
          <p:spPr>
            <a:xfrm>
              <a:off x="686672" y="2355444"/>
              <a:ext cx="940856" cy="400109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1.0, 3.0</a:t>
              </a:r>
              <a:endParaRPr/>
            </a:p>
          </p:txBody>
        </p:sp>
        <p:sp>
          <p:nvSpPr>
            <p:cNvPr id="558" name="Google Shape;558;p38"/>
            <p:cNvSpPr txBox="1"/>
            <p:nvPr/>
          </p:nvSpPr>
          <p:spPr>
            <a:xfrm>
              <a:off x="6181192" y="2392970"/>
              <a:ext cx="1411071" cy="400109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101.0, 103.0</a:t>
              </a:r>
              <a:endParaRPr/>
            </a:p>
          </p:txBody>
        </p:sp>
      </p:grpSp>
      <p:pic>
        <p:nvPicPr>
          <p:cNvPr id="559" name="Google Shape;5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493" y="3903107"/>
            <a:ext cx="3267501" cy="6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8"/>
          <p:cNvSpPr txBox="1"/>
          <p:nvPr/>
        </p:nvSpPr>
        <p:spPr>
          <a:xfrm>
            <a:off x="1318485" y="4018563"/>
            <a:ext cx="64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Bayes </a:t>
            </a:r>
            <a:b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561" name="Google Shape;561;p38"/>
          <p:cNvSpPr/>
          <p:nvPr/>
        </p:nvSpPr>
        <p:spPr>
          <a:xfrm rot="10800000">
            <a:off x="1863675" y="4173682"/>
            <a:ext cx="588818" cy="1904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0504D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8"/>
          <p:cNvSpPr txBox="1"/>
          <p:nvPr/>
        </p:nvSpPr>
        <p:spPr>
          <a:xfrm>
            <a:off x="5459801" y="3943645"/>
            <a:ext cx="23367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well hypothesis explain data?</a:t>
            </a:r>
            <a:endParaRPr/>
          </a:p>
        </p:txBody>
      </p:sp>
      <p:sp>
        <p:nvSpPr>
          <p:cNvPr id="563" name="Google Shape;563;p38"/>
          <p:cNvSpPr/>
          <p:nvPr/>
        </p:nvSpPr>
        <p:spPr>
          <a:xfrm>
            <a:off x="5493140" y="4270007"/>
            <a:ext cx="15817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likely is the data?</a:t>
            </a:r>
            <a:endParaRPr/>
          </a:p>
        </p:txBody>
      </p:sp>
      <p:sp>
        <p:nvSpPr>
          <p:cNvPr id="564" name="Google Shape;564;p38"/>
          <p:cNvSpPr/>
          <p:nvPr/>
        </p:nvSpPr>
        <p:spPr>
          <a:xfrm>
            <a:off x="3030347" y="4602854"/>
            <a:ext cx="1979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likely is the hypothesis?</a:t>
            </a:r>
            <a:endParaRPr/>
          </a:p>
        </p:txBody>
      </p:sp>
      <p:cxnSp>
        <p:nvCxnSpPr>
          <p:cNvPr id="565" name="Google Shape;565;p38"/>
          <p:cNvCxnSpPr/>
          <p:nvPr/>
        </p:nvCxnSpPr>
        <p:spPr>
          <a:xfrm flipH="1">
            <a:off x="5415991" y="4070602"/>
            <a:ext cx="339812" cy="62671"/>
          </a:xfrm>
          <a:prstGeom prst="straightConnector1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6" name="Google Shape;566;p38"/>
          <p:cNvCxnSpPr>
            <a:stCxn id="563" idx="1"/>
          </p:cNvCxnSpPr>
          <p:nvPr/>
        </p:nvCxnSpPr>
        <p:spPr>
          <a:xfrm rot="10800000">
            <a:off x="4439240" y="4293607"/>
            <a:ext cx="1053900" cy="114900"/>
          </a:xfrm>
          <a:prstGeom prst="straightConnector1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7" name="Google Shape;567;p38"/>
          <p:cNvCxnSpPr/>
          <p:nvPr/>
        </p:nvCxnSpPr>
        <p:spPr>
          <a:xfrm rot="10800000">
            <a:off x="4219864" y="4364091"/>
            <a:ext cx="219365" cy="334909"/>
          </a:xfrm>
          <a:prstGeom prst="straightConnector1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Different Hypotheses for Clustering</a:t>
            </a:r>
            <a:br>
              <a:rPr lang="en-US"/>
            </a:br>
            <a:r>
              <a:rPr lang="en-US"/>
              <a:t>(Assume Gaussian Distributions)</a:t>
            </a:r>
            <a:endParaRPr/>
          </a:p>
        </p:txBody>
      </p:sp>
      <p:sp>
        <p:nvSpPr>
          <p:cNvPr id="573" name="Google Shape;573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574" name="Google Shape;574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5" name="Google Shape;575;p39"/>
          <p:cNvGrpSpPr/>
          <p:nvPr/>
        </p:nvGrpSpPr>
        <p:grpSpPr>
          <a:xfrm>
            <a:off x="1655160" y="1896099"/>
            <a:ext cx="5858390" cy="522218"/>
            <a:chOff x="682880" y="2096790"/>
            <a:chExt cx="7811186" cy="696289"/>
          </a:xfrm>
        </p:grpSpPr>
        <p:cxnSp>
          <p:nvCxnSpPr>
            <p:cNvPr id="576" name="Google Shape;576;p39"/>
            <p:cNvCxnSpPr/>
            <p:nvPr/>
          </p:nvCxnSpPr>
          <p:spPr>
            <a:xfrm>
              <a:off x="682880" y="2228588"/>
              <a:ext cx="7811186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577" name="Google Shape;577;p39"/>
            <p:cNvSpPr/>
            <p:nvPr/>
          </p:nvSpPr>
          <p:spPr>
            <a:xfrm>
              <a:off x="934471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206677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6582458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6854664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9"/>
            <p:cNvSpPr txBox="1"/>
            <p:nvPr/>
          </p:nvSpPr>
          <p:spPr>
            <a:xfrm>
              <a:off x="686672" y="2355444"/>
              <a:ext cx="940856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1.0, 3.0</a:t>
              </a:r>
              <a:endParaRPr/>
            </a:p>
          </p:txBody>
        </p:sp>
        <p:sp>
          <p:nvSpPr>
            <p:cNvPr id="582" name="Google Shape;582;p39"/>
            <p:cNvSpPr txBox="1"/>
            <p:nvPr/>
          </p:nvSpPr>
          <p:spPr>
            <a:xfrm>
              <a:off x="6181192" y="2392970"/>
              <a:ext cx="1411071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101.0, 103.0</a:t>
              </a:r>
              <a:endParaRPr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1655160" y="2998905"/>
            <a:ext cx="5858390" cy="522218"/>
            <a:chOff x="682880" y="2096790"/>
            <a:chExt cx="7811186" cy="696289"/>
          </a:xfrm>
        </p:grpSpPr>
        <p:cxnSp>
          <p:nvCxnSpPr>
            <p:cNvPr id="584" name="Google Shape;584;p39"/>
            <p:cNvCxnSpPr/>
            <p:nvPr/>
          </p:nvCxnSpPr>
          <p:spPr>
            <a:xfrm>
              <a:off x="682880" y="2228588"/>
              <a:ext cx="7811186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585" name="Google Shape;585;p39"/>
            <p:cNvSpPr/>
            <p:nvPr/>
          </p:nvSpPr>
          <p:spPr>
            <a:xfrm>
              <a:off x="934471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1206677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6582458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854664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9"/>
            <p:cNvSpPr txBox="1"/>
            <p:nvPr/>
          </p:nvSpPr>
          <p:spPr>
            <a:xfrm>
              <a:off x="686672" y="2355444"/>
              <a:ext cx="940856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1.0, 3.0</a:t>
              </a:r>
              <a:endParaRPr/>
            </a:p>
          </p:txBody>
        </p:sp>
        <p:sp>
          <p:nvSpPr>
            <p:cNvPr id="590" name="Google Shape;590;p39"/>
            <p:cNvSpPr txBox="1"/>
            <p:nvPr/>
          </p:nvSpPr>
          <p:spPr>
            <a:xfrm>
              <a:off x="6181192" y="2392970"/>
              <a:ext cx="1411071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101.0, 103.0</a:t>
              </a:r>
              <a:endParaRPr/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1575753" y="4197999"/>
            <a:ext cx="5858390" cy="522218"/>
            <a:chOff x="682880" y="2096790"/>
            <a:chExt cx="7811186" cy="696289"/>
          </a:xfrm>
        </p:grpSpPr>
        <p:cxnSp>
          <p:nvCxnSpPr>
            <p:cNvPr id="592" name="Google Shape;592;p39"/>
            <p:cNvCxnSpPr/>
            <p:nvPr/>
          </p:nvCxnSpPr>
          <p:spPr>
            <a:xfrm>
              <a:off x="682880" y="2228588"/>
              <a:ext cx="7811186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593" name="Google Shape;593;p39"/>
            <p:cNvSpPr/>
            <p:nvPr/>
          </p:nvSpPr>
          <p:spPr>
            <a:xfrm>
              <a:off x="934471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206677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582458" y="2096790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854664" y="2108771"/>
              <a:ext cx="191685" cy="239633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9"/>
            <p:cNvSpPr txBox="1"/>
            <p:nvPr/>
          </p:nvSpPr>
          <p:spPr>
            <a:xfrm>
              <a:off x="686672" y="2355444"/>
              <a:ext cx="940856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1.0, 3.0</a:t>
              </a:r>
              <a:endParaRPr/>
            </a:p>
          </p:txBody>
        </p:sp>
        <p:sp>
          <p:nvSpPr>
            <p:cNvPr id="598" name="Google Shape;598;p39"/>
            <p:cNvSpPr txBox="1"/>
            <p:nvPr/>
          </p:nvSpPr>
          <p:spPr>
            <a:xfrm>
              <a:off x="6181192" y="2392970"/>
              <a:ext cx="1411071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101.0, 103.0</a:t>
              </a:r>
              <a:endParaRPr/>
            </a:p>
          </p:txBody>
        </p:sp>
      </p:grpSp>
      <p:sp>
        <p:nvSpPr>
          <p:cNvPr id="599" name="Google Shape;599;p39"/>
          <p:cNvSpPr txBox="1"/>
          <p:nvPr/>
        </p:nvSpPr>
        <p:spPr>
          <a:xfrm>
            <a:off x="4002788" y="3889948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600" name="Google Shape;600;p39"/>
          <p:cNvSpPr txBox="1"/>
          <p:nvPr/>
        </p:nvSpPr>
        <p:spPr>
          <a:xfrm>
            <a:off x="3964657" y="2678097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01" name="Google Shape;601;p39"/>
          <p:cNvSpPr txBox="1"/>
          <p:nvPr/>
        </p:nvSpPr>
        <p:spPr>
          <a:xfrm>
            <a:off x="3912582" y="1619098"/>
            <a:ext cx="34977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02" name="Google Shape;602;p39"/>
          <p:cNvSpPr txBox="1"/>
          <p:nvPr/>
        </p:nvSpPr>
        <p:spPr>
          <a:xfrm>
            <a:off x="355835" y="1678184"/>
            <a:ext cx="807529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cluster</a:t>
            </a:r>
            <a:endParaRPr/>
          </a:p>
        </p:txBody>
      </p:sp>
      <p:sp>
        <p:nvSpPr>
          <p:cNvPr id="603" name="Google Shape;603;p39"/>
          <p:cNvSpPr txBox="1"/>
          <p:nvPr/>
        </p:nvSpPr>
        <p:spPr>
          <a:xfrm>
            <a:off x="322108" y="2845016"/>
            <a:ext cx="874983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clusters</a:t>
            </a:r>
            <a:endParaRPr/>
          </a:p>
        </p:txBody>
      </p:sp>
      <p:sp>
        <p:nvSpPr>
          <p:cNvPr id="604" name="Google Shape;604;p39"/>
          <p:cNvSpPr txBox="1"/>
          <p:nvPr/>
        </p:nvSpPr>
        <p:spPr>
          <a:xfrm>
            <a:off x="322108" y="4063375"/>
            <a:ext cx="874983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clusters</a:t>
            </a:r>
            <a:endParaRPr/>
          </a:p>
        </p:txBody>
      </p:sp>
      <p:sp>
        <p:nvSpPr>
          <p:cNvPr id="605" name="Google Shape;605;p39"/>
          <p:cNvSpPr txBox="1"/>
          <p:nvPr/>
        </p:nvSpPr>
        <p:spPr>
          <a:xfrm flipH="1">
            <a:off x="1765519" y="1834600"/>
            <a:ext cx="47238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1708547" y="2909884"/>
            <a:ext cx="8076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9"/>
          <p:cNvSpPr txBox="1"/>
          <p:nvPr/>
        </p:nvSpPr>
        <p:spPr>
          <a:xfrm>
            <a:off x="5881823" y="2909884"/>
            <a:ext cx="8076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9"/>
          <p:cNvSpPr txBox="1"/>
          <p:nvPr/>
        </p:nvSpPr>
        <p:spPr>
          <a:xfrm>
            <a:off x="1708550" y="4097850"/>
            <a:ext cx="2553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9"/>
          <p:cNvSpPr txBox="1"/>
          <p:nvPr/>
        </p:nvSpPr>
        <p:spPr>
          <a:xfrm>
            <a:off x="1963851" y="4101725"/>
            <a:ext cx="1923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9"/>
          <p:cNvSpPr txBox="1"/>
          <p:nvPr/>
        </p:nvSpPr>
        <p:spPr>
          <a:xfrm flipH="1">
            <a:off x="5931273" y="4101725"/>
            <a:ext cx="2553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9"/>
          <p:cNvSpPr txBox="1"/>
          <p:nvPr/>
        </p:nvSpPr>
        <p:spPr>
          <a:xfrm flipH="1">
            <a:off x="6199223" y="4101725"/>
            <a:ext cx="255300" cy="3039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Notations Used (for your preparation)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D={D</a:t>
            </a:r>
            <a:r>
              <a:rPr baseline="-25000" lang="en-US"/>
              <a:t>1</a:t>
            </a:r>
            <a:r>
              <a:rPr lang="en-US"/>
              <a:t>,D</a:t>
            </a:r>
            <a:r>
              <a:rPr baseline="-25000" lang="en-US"/>
              <a:t>2</a:t>
            </a:r>
            <a:r>
              <a:rPr lang="en-US"/>
              <a:t>, …} or sometimes X={x</a:t>
            </a:r>
            <a:r>
              <a:rPr baseline="-25000" lang="en-US"/>
              <a:t>1</a:t>
            </a:r>
            <a:r>
              <a:rPr lang="en-US"/>
              <a:t>,x</a:t>
            </a:r>
            <a:r>
              <a:rPr baseline="-25000" lang="en-US"/>
              <a:t>2</a:t>
            </a:r>
            <a:r>
              <a:rPr lang="en-US"/>
              <a:t>, …}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Concepts, Theories, or Hypotheses 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C={C</a:t>
            </a:r>
            <a:r>
              <a:rPr baseline="-25000" lang="en-US"/>
              <a:t>1</a:t>
            </a:r>
            <a:r>
              <a:rPr lang="en-US"/>
              <a:t>,C</a:t>
            </a:r>
            <a:r>
              <a:rPr baseline="-25000" lang="en-US"/>
              <a:t>2</a:t>
            </a:r>
            <a:r>
              <a:rPr lang="en-US"/>
              <a:t>, …} or sometimes X={X</a:t>
            </a:r>
            <a:r>
              <a:rPr baseline="-25000" lang="en-US"/>
              <a:t>1</a:t>
            </a:r>
            <a:r>
              <a:rPr lang="en-US"/>
              <a:t>,X</a:t>
            </a:r>
            <a:r>
              <a:rPr baseline="-25000" lang="en-US"/>
              <a:t>2</a:t>
            </a:r>
            <a:r>
              <a:rPr lang="en-US"/>
              <a:t>, …}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Background knowledge/information at time t = 0,1,2,…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{X</a:t>
            </a:r>
            <a:r>
              <a:rPr baseline="-25000" lang="en-US"/>
              <a:t>t=0</a:t>
            </a:r>
            <a:r>
              <a:rPr lang="en-US"/>
              <a:t>, X</a:t>
            </a:r>
            <a:r>
              <a:rPr baseline="-25000" lang="en-US"/>
              <a:t>t=1</a:t>
            </a:r>
            <a:r>
              <a:rPr lang="en-US"/>
              <a:t>, X</a:t>
            </a:r>
            <a:r>
              <a:rPr baseline="-25000" lang="en-US"/>
              <a:t>t=2</a:t>
            </a:r>
            <a:r>
              <a:rPr lang="en-US"/>
              <a:t>, …} or sometimes {C</a:t>
            </a:r>
            <a:r>
              <a:rPr baseline="-25000" lang="en-US"/>
              <a:t>t=0</a:t>
            </a:r>
            <a:r>
              <a:rPr lang="en-US"/>
              <a:t>, C</a:t>
            </a:r>
            <a:r>
              <a:rPr baseline="-25000" lang="en-US"/>
              <a:t>t=1</a:t>
            </a:r>
            <a:r>
              <a:rPr lang="en-US"/>
              <a:t>, C</a:t>
            </a:r>
            <a:r>
              <a:rPr baseline="-25000" lang="en-US"/>
              <a:t>t=2</a:t>
            </a:r>
            <a:r>
              <a:rPr lang="en-US"/>
              <a:t>, …}</a:t>
            </a:r>
            <a:endParaRPr/>
          </a:p>
          <a:p>
            <a:pPr indent="-8096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29" name="Google Shape;129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0" name="Google Shape;130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31" name="Google Shape;131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Clustering Algorithms</a:t>
            </a:r>
            <a:endParaRPr/>
          </a:p>
        </p:txBody>
      </p:sp>
      <p:sp>
        <p:nvSpPr>
          <p:cNvPr id="617" name="Google Shape;617;p4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Naïve Bayes Model (AUTOCLASS)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K-Means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Agglomerative</a:t>
            </a:r>
            <a:endParaRPr/>
          </a:p>
        </p:txBody>
      </p:sp>
      <p:sp>
        <p:nvSpPr>
          <p:cNvPr id="618" name="Google Shape;618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19" name="Google Shape;619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620" name="Google Shape;620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 Naïve Bayes Model</a:t>
            </a:r>
            <a:endParaRPr/>
          </a:p>
        </p:txBody>
      </p:sp>
      <p:sp>
        <p:nvSpPr>
          <p:cNvPr id="626" name="Google Shape;626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27" name="Google Shape;627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8" name="Google Shape;6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264" y="1015216"/>
            <a:ext cx="5331097" cy="30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1"/>
          <p:cNvSpPr txBox="1"/>
          <p:nvPr/>
        </p:nvSpPr>
        <p:spPr>
          <a:xfrm>
            <a:off x="1161082" y="4208365"/>
            <a:ext cx="4867102" cy="50783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1: data D = freshly caught fishes, cluster J = types of fishes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2: data D = star observations,       cluster J = type of stars</a:t>
            </a:r>
            <a:endParaRPr/>
          </a:p>
        </p:txBody>
      </p:sp>
      <p:sp>
        <p:nvSpPr>
          <p:cNvPr id="630" name="Google Shape;630;p41"/>
          <p:cNvSpPr txBox="1"/>
          <p:nvPr/>
        </p:nvSpPr>
        <p:spPr>
          <a:xfrm>
            <a:off x="6931082" y="1740753"/>
            <a:ext cx="1986826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 </a:t>
            </a:r>
            <a:r>
              <a:rPr lang="en-US">
                <a:solidFill>
                  <a:srgbClr val="000000"/>
                </a:solidFill>
              </a:rPr>
              <a:t>Naïve</a:t>
            </a:r>
            <a:r>
              <a:rPr lang="en-US"/>
              <a:t> Bayes Model</a:t>
            </a:r>
            <a:endParaRPr/>
          </a:p>
        </p:txBody>
      </p:sp>
      <p:sp>
        <p:nvSpPr>
          <p:cNvPr id="636" name="Google Shape;636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37" name="Google Shape;637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8" name="Google Shape;6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622" y="1057099"/>
            <a:ext cx="4960288" cy="346751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/>
        </p:nvSpPr>
        <p:spPr>
          <a:xfrm>
            <a:off x="6003637" y="1229591"/>
            <a:ext cx="524503" cy="253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Naïve </a:t>
            </a:r>
            <a:endParaRPr/>
          </a:p>
        </p:txBody>
      </p:sp>
      <p:cxnSp>
        <p:nvCxnSpPr>
          <p:cNvPr id="640" name="Google Shape;640;p42"/>
          <p:cNvCxnSpPr/>
          <p:nvPr/>
        </p:nvCxnSpPr>
        <p:spPr>
          <a:xfrm flipH="1" rot="10800000">
            <a:off x="5085773" y="1218046"/>
            <a:ext cx="1599046" cy="1154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41" name="Google Shape;641;p42"/>
          <p:cNvCxnSpPr/>
          <p:nvPr/>
        </p:nvCxnSpPr>
        <p:spPr>
          <a:xfrm flipH="1" rot="10800000">
            <a:off x="2083955" y="1385455"/>
            <a:ext cx="554182" cy="17319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42" name="Google Shape;642;p42"/>
          <p:cNvCxnSpPr/>
          <p:nvPr/>
        </p:nvCxnSpPr>
        <p:spPr>
          <a:xfrm>
            <a:off x="2083955" y="3931227"/>
            <a:ext cx="236104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43" name="Google Shape;643;p42"/>
          <p:cNvSpPr txBox="1"/>
          <p:nvPr/>
        </p:nvSpPr>
        <p:spPr>
          <a:xfrm>
            <a:off x="2250210" y="3970527"/>
            <a:ext cx="524503" cy="253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Naïve </a:t>
            </a:r>
            <a:endParaRPr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2"/>
          <p:cNvSpPr txBox="1"/>
          <p:nvPr/>
        </p:nvSpPr>
        <p:spPr>
          <a:xfrm>
            <a:off x="2741551" y="4581360"/>
            <a:ext cx="345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Autoclass Clustering Algorithm</a:t>
            </a:r>
            <a:endParaRPr/>
          </a:p>
        </p:txBody>
      </p:sp>
      <p:sp>
        <p:nvSpPr>
          <p:cNvPr id="645" name="Google Shape;645;p42"/>
          <p:cNvSpPr txBox="1"/>
          <p:nvPr/>
        </p:nvSpPr>
        <p:spPr>
          <a:xfrm>
            <a:off x="6553200" y="2081729"/>
            <a:ext cx="1640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 knowledge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AUTOCLASS Algorithm</a:t>
            </a:r>
            <a:endParaRPr/>
          </a:p>
        </p:txBody>
      </p:sp>
      <p:sp>
        <p:nvSpPr>
          <p:cNvPr id="651" name="Google Shape;651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52" name="Google Shape;652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767" y="1326867"/>
            <a:ext cx="5353507" cy="245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AUTOCLASS Algorithm</a:t>
            </a:r>
            <a:endParaRPr/>
          </a:p>
        </p:txBody>
      </p:sp>
      <p:sp>
        <p:nvSpPr>
          <p:cNvPr id="659" name="Google Shape;659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60" name="Google Shape;660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575" y="993377"/>
            <a:ext cx="4912880" cy="339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Back to the example</a:t>
            </a:r>
            <a:endParaRPr/>
          </a:p>
        </p:txBody>
      </p:sp>
      <p:sp>
        <p:nvSpPr>
          <p:cNvPr id="667" name="Google Shape;667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68" name="Google Shape;668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9" name="Google Shape;6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513" y="1171168"/>
            <a:ext cx="5066022" cy="51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45" y="1171168"/>
            <a:ext cx="1237806" cy="51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2513" y="1885950"/>
            <a:ext cx="3937577" cy="86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4211" y="2407052"/>
            <a:ext cx="564872" cy="34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2513" y="3127067"/>
            <a:ext cx="2182091" cy="5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5"/>
          <p:cNvSpPr txBox="1"/>
          <p:nvPr/>
        </p:nvSpPr>
        <p:spPr>
          <a:xfrm>
            <a:off x="1596330" y="2765136"/>
            <a:ext cx="23791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 ……                             </a:t>
            </a:r>
            <a:endParaRPr/>
          </a:p>
        </p:txBody>
      </p:sp>
      <p:sp>
        <p:nvSpPr>
          <p:cNvPr id="675" name="Google Shape;675;p45"/>
          <p:cNvSpPr txBox="1"/>
          <p:nvPr/>
        </p:nvSpPr>
        <p:spPr>
          <a:xfrm>
            <a:off x="1754909" y="3908137"/>
            <a:ext cx="529936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P(X|H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X) &gt; P(X|H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X) &gt; P(X|H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X) &gt; P(X|H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X), the Bayesian theorem tells that H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the best hypothesis, which matches to our intuition! </a:t>
            </a:r>
            <a:endParaRPr/>
          </a:p>
        </p:txBody>
      </p:sp>
      <p:sp>
        <p:nvSpPr>
          <p:cNvPr id="676" name="Google Shape;676;p45"/>
          <p:cNvSpPr txBox="1"/>
          <p:nvPr/>
        </p:nvSpPr>
        <p:spPr>
          <a:xfrm>
            <a:off x="355835" y="1239569"/>
            <a:ext cx="807529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cluster</a:t>
            </a:r>
            <a:endParaRPr/>
          </a:p>
        </p:txBody>
      </p:sp>
      <p:sp>
        <p:nvSpPr>
          <p:cNvPr id="677" name="Google Shape;677;p45"/>
          <p:cNvSpPr txBox="1"/>
          <p:nvPr/>
        </p:nvSpPr>
        <p:spPr>
          <a:xfrm>
            <a:off x="322108" y="2004959"/>
            <a:ext cx="874983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clusters</a:t>
            </a:r>
            <a:endParaRPr/>
          </a:p>
        </p:txBody>
      </p:sp>
      <p:sp>
        <p:nvSpPr>
          <p:cNvPr id="678" name="Google Shape;678;p45"/>
          <p:cNvSpPr txBox="1"/>
          <p:nvPr/>
        </p:nvSpPr>
        <p:spPr>
          <a:xfrm>
            <a:off x="322108" y="3223318"/>
            <a:ext cx="874983" cy="30777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clusters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K-Means Clustering</a:t>
            </a:r>
            <a:endParaRPr/>
          </a:p>
        </p:txBody>
      </p:sp>
      <p:sp>
        <p:nvSpPr>
          <p:cNvPr id="684" name="Google Shape;684;p46"/>
          <p:cNvSpPr txBox="1"/>
          <p:nvPr>
            <p:ph idx="1" type="body"/>
          </p:nvPr>
        </p:nvSpPr>
        <p:spPr>
          <a:xfrm>
            <a:off x="1257300" y="1196867"/>
            <a:ext cx="3314700" cy="336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An iterative clustering algorithm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Pick K random points as cluster centers (</a:t>
            </a:r>
            <a:r>
              <a:rPr lang="en-US" sz="1800">
                <a:solidFill>
                  <a:srgbClr val="000000"/>
                </a:solidFill>
              </a:rPr>
              <a:t>means</a:t>
            </a:r>
            <a:r>
              <a:rPr lang="en-US" sz="1800"/>
              <a:t>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Alternate:</a:t>
            </a:r>
            <a:endParaRPr/>
          </a:p>
          <a:p>
            <a:pPr indent="-171450" lvl="2" marL="8572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Assign data instances to closest mean</a:t>
            </a:r>
            <a:endParaRPr/>
          </a:p>
          <a:p>
            <a:pPr indent="-171450" lvl="2" marL="8572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Assign each mean to the average of its assigned points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Stop when no points’ assignments change</a:t>
            </a:r>
            <a:endParaRPr/>
          </a:p>
        </p:txBody>
      </p:sp>
      <p:sp>
        <p:nvSpPr>
          <p:cNvPr id="685" name="Google Shape;685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686" name="Google Shape;686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km-data" id="687" name="Google Shape;687;p46"/>
          <p:cNvPicPr preferRelativeResize="0"/>
          <p:nvPr/>
        </p:nvPicPr>
        <p:blipFill rotWithShape="1">
          <a:blip r:embed="rId3">
            <a:alphaModFix/>
          </a:blip>
          <a:srcRect b="11593" l="12917" r="1929" t="5797"/>
          <a:stretch/>
        </p:blipFill>
        <p:spPr>
          <a:xfrm>
            <a:off x="4572000" y="1257300"/>
            <a:ext cx="3257550" cy="325755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88" name="Google Shape;688;p46"/>
          <p:cNvSpPr/>
          <p:nvPr/>
        </p:nvSpPr>
        <p:spPr>
          <a:xfrm>
            <a:off x="5890023" y="4051698"/>
            <a:ext cx="45244" cy="45244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6118622" y="4135041"/>
            <a:ext cx="46434" cy="45244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6524625" y="3609975"/>
            <a:ext cx="45244" cy="45244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6"/>
          <p:cNvSpPr/>
          <p:nvPr/>
        </p:nvSpPr>
        <p:spPr>
          <a:xfrm>
            <a:off x="5965032" y="3733800"/>
            <a:ext cx="46435" cy="45244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5744766" y="2225279"/>
            <a:ext cx="45244" cy="44053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Google Shape;693;p46"/>
          <p:cNvCxnSpPr/>
          <p:nvPr/>
        </p:nvCxnSpPr>
        <p:spPr>
          <a:xfrm flipH="1">
            <a:off x="6144816" y="1762125"/>
            <a:ext cx="1558528" cy="126325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6"/>
          <p:cNvCxnSpPr/>
          <p:nvPr/>
        </p:nvCxnSpPr>
        <p:spPr>
          <a:xfrm>
            <a:off x="6144817" y="3025378"/>
            <a:ext cx="116681" cy="81319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46"/>
          <p:cNvCxnSpPr/>
          <p:nvPr/>
        </p:nvCxnSpPr>
        <p:spPr>
          <a:xfrm>
            <a:off x="6261497" y="3838575"/>
            <a:ext cx="508397" cy="35718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46"/>
          <p:cNvCxnSpPr/>
          <p:nvPr/>
        </p:nvCxnSpPr>
        <p:spPr>
          <a:xfrm flipH="1">
            <a:off x="6019801" y="3838576"/>
            <a:ext cx="241697" cy="9882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46"/>
          <p:cNvCxnSpPr/>
          <p:nvPr/>
        </p:nvCxnSpPr>
        <p:spPr>
          <a:xfrm rot="10800000">
            <a:off x="4614863" y="3595688"/>
            <a:ext cx="1413272" cy="34171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46"/>
          <p:cNvCxnSpPr/>
          <p:nvPr/>
        </p:nvCxnSpPr>
        <p:spPr>
          <a:xfrm flipH="1">
            <a:off x="5998369" y="3937398"/>
            <a:ext cx="29766" cy="62150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6"/>
          <p:cNvCxnSpPr/>
          <p:nvPr/>
        </p:nvCxnSpPr>
        <p:spPr>
          <a:xfrm flipH="1">
            <a:off x="4614863" y="3025379"/>
            <a:ext cx="1522810" cy="13454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6"/>
          <p:cNvSpPr/>
          <p:nvPr/>
        </p:nvSpPr>
        <p:spPr>
          <a:xfrm>
            <a:off x="6130529" y="2103835"/>
            <a:ext cx="76200" cy="72628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6228160" y="4155282"/>
            <a:ext cx="76200" cy="73819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6"/>
          <p:cNvSpPr/>
          <p:nvPr/>
        </p:nvSpPr>
        <p:spPr>
          <a:xfrm>
            <a:off x="5299472" y="3960019"/>
            <a:ext cx="76200" cy="73819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6"/>
          <p:cNvSpPr/>
          <p:nvPr/>
        </p:nvSpPr>
        <p:spPr>
          <a:xfrm>
            <a:off x="5445919" y="3520679"/>
            <a:ext cx="76200" cy="72628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6"/>
          <p:cNvSpPr/>
          <p:nvPr/>
        </p:nvSpPr>
        <p:spPr>
          <a:xfrm>
            <a:off x="6862763" y="3032523"/>
            <a:ext cx="76200" cy="72628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5774531" y="2080022"/>
            <a:ext cx="320279" cy="94059"/>
          </a:xfrm>
          <a:custGeom>
            <a:rect b="b" l="l" r="r" t="t"/>
            <a:pathLst>
              <a:path extrusionOk="0" h="92" w="314">
                <a:moveTo>
                  <a:pt x="0" y="92"/>
                </a:moveTo>
                <a:cubicBezTo>
                  <a:pt x="16" y="21"/>
                  <a:pt x="78" y="21"/>
                  <a:pt x="138" y="0"/>
                </a:cubicBezTo>
                <a:cubicBezTo>
                  <a:pt x="166" y="3"/>
                  <a:pt x="194" y="6"/>
                  <a:pt x="222" y="8"/>
                </a:cubicBezTo>
                <a:cubicBezTo>
                  <a:pt x="253" y="11"/>
                  <a:pt x="314" y="15"/>
                  <a:pt x="314" y="1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6"/>
          <p:cNvSpPr/>
          <p:nvPr/>
        </p:nvSpPr>
        <p:spPr>
          <a:xfrm>
            <a:off x="6627019" y="3198019"/>
            <a:ext cx="272654" cy="414338"/>
          </a:xfrm>
          <a:custGeom>
            <a:rect b="b" l="l" r="r" t="t"/>
            <a:pathLst>
              <a:path extrusionOk="0" h="407" w="268">
                <a:moveTo>
                  <a:pt x="0" y="407"/>
                </a:moveTo>
                <a:cubicBezTo>
                  <a:pt x="43" y="379"/>
                  <a:pt x="86" y="360"/>
                  <a:pt x="123" y="323"/>
                </a:cubicBezTo>
                <a:cubicBezTo>
                  <a:pt x="136" y="310"/>
                  <a:pt x="148" y="297"/>
                  <a:pt x="161" y="284"/>
                </a:cubicBezTo>
                <a:cubicBezTo>
                  <a:pt x="174" y="271"/>
                  <a:pt x="192" y="238"/>
                  <a:pt x="192" y="238"/>
                </a:cubicBezTo>
                <a:cubicBezTo>
                  <a:pt x="206" y="193"/>
                  <a:pt x="238" y="159"/>
                  <a:pt x="253" y="115"/>
                </a:cubicBezTo>
                <a:cubicBezTo>
                  <a:pt x="257" y="84"/>
                  <a:pt x="268" y="33"/>
                  <a:pt x="26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6"/>
          <p:cNvSpPr/>
          <p:nvPr/>
        </p:nvSpPr>
        <p:spPr>
          <a:xfrm>
            <a:off x="5576887" y="3599260"/>
            <a:ext cx="385763" cy="98822"/>
          </a:xfrm>
          <a:custGeom>
            <a:rect b="b" l="l" r="r" t="t"/>
            <a:pathLst>
              <a:path extrusionOk="0" h="98" w="378">
                <a:moveTo>
                  <a:pt x="378" y="98"/>
                </a:moveTo>
                <a:cubicBezTo>
                  <a:pt x="314" y="0"/>
                  <a:pt x="172" y="27"/>
                  <a:pt x="71" y="21"/>
                </a:cubicBezTo>
                <a:cubicBezTo>
                  <a:pt x="68" y="20"/>
                  <a:pt x="29" y="6"/>
                  <a:pt x="25" y="6"/>
                </a:cubicBezTo>
                <a:cubicBezTo>
                  <a:pt x="17" y="6"/>
                  <a:pt x="9" y="10"/>
                  <a:pt x="2" y="13"/>
                </a:cubicBezTo>
                <a:cubicBezTo>
                  <a:pt x="0" y="14"/>
                  <a:pt x="7" y="13"/>
                  <a:pt x="9" y="1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6"/>
          <p:cNvSpPr/>
          <p:nvPr/>
        </p:nvSpPr>
        <p:spPr>
          <a:xfrm>
            <a:off x="5461398" y="4035029"/>
            <a:ext cx="407194" cy="140494"/>
          </a:xfrm>
          <a:custGeom>
            <a:rect b="b" l="l" r="r" t="t"/>
            <a:pathLst>
              <a:path extrusionOk="0" h="138" w="400">
                <a:moveTo>
                  <a:pt x="400" y="107"/>
                </a:moveTo>
                <a:cubicBezTo>
                  <a:pt x="374" y="125"/>
                  <a:pt x="355" y="131"/>
                  <a:pt x="323" y="138"/>
                </a:cubicBezTo>
                <a:cubicBezTo>
                  <a:pt x="282" y="136"/>
                  <a:pt x="241" y="137"/>
                  <a:pt x="200" y="131"/>
                </a:cubicBezTo>
                <a:cubicBezTo>
                  <a:pt x="151" y="124"/>
                  <a:pt x="101" y="44"/>
                  <a:pt x="39" y="23"/>
                </a:cubicBezTo>
                <a:cubicBezTo>
                  <a:pt x="34" y="18"/>
                  <a:pt x="29" y="12"/>
                  <a:pt x="23" y="8"/>
                </a:cubicBezTo>
                <a:cubicBezTo>
                  <a:pt x="16" y="4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6"/>
          <p:cNvSpPr/>
          <p:nvPr/>
        </p:nvSpPr>
        <p:spPr>
          <a:xfrm>
            <a:off x="6060282" y="4230291"/>
            <a:ext cx="194072" cy="171450"/>
          </a:xfrm>
          <a:custGeom>
            <a:rect b="b" l="l" r="r" t="t"/>
            <a:pathLst>
              <a:path extrusionOk="0" h="169" w="191">
                <a:moveTo>
                  <a:pt x="50" y="0"/>
                </a:moveTo>
                <a:cubicBezTo>
                  <a:pt x="24" y="51"/>
                  <a:pt x="0" y="122"/>
                  <a:pt x="50" y="169"/>
                </a:cubicBezTo>
                <a:cubicBezTo>
                  <a:pt x="78" y="166"/>
                  <a:pt x="107" y="167"/>
                  <a:pt x="134" y="161"/>
                </a:cubicBezTo>
                <a:cubicBezTo>
                  <a:pt x="157" y="156"/>
                  <a:pt x="164" y="101"/>
                  <a:pt x="180" y="84"/>
                </a:cubicBezTo>
                <a:cubicBezTo>
                  <a:pt x="191" y="54"/>
                  <a:pt x="188" y="69"/>
                  <a:pt x="188" y="3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K-Means Example</a:t>
            </a:r>
            <a:endParaRPr/>
          </a:p>
        </p:txBody>
      </p:sp>
      <p:sp>
        <p:nvSpPr>
          <p:cNvPr id="715" name="Google Shape;715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716" name="Google Shape;716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717" name="Google Shape;717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km01" id="718" name="Google Shape;718;p47"/>
          <p:cNvPicPr preferRelativeResize="0"/>
          <p:nvPr/>
        </p:nvPicPr>
        <p:blipFill rotWithShape="1">
          <a:blip r:embed="rId3">
            <a:alphaModFix/>
          </a:blip>
          <a:srcRect b="3355" l="7663" r="4204" t="7434"/>
          <a:stretch/>
        </p:blipFill>
        <p:spPr>
          <a:xfrm>
            <a:off x="2743200" y="1028700"/>
            <a:ext cx="394335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2" id="719" name="Google Shape;719;p47"/>
          <p:cNvPicPr preferRelativeResize="0"/>
          <p:nvPr/>
        </p:nvPicPr>
        <p:blipFill rotWithShape="1">
          <a:blip r:embed="rId4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3" id="720" name="Google Shape;720;p47"/>
          <p:cNvPicPr preferRelativeResize="0"/>
          <p:nvPr/>
        </p:nvPicPr>
        <p:blipFill rotWithShape="1">
          <a:blip r:embed="rId5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4" id="721" name="Google Shape;721;p47"/>
          <p:cNvPicPr preferRelativeResize="0"/>
          <p:nvPr/>
        </p:nvPicPr>
        <p:blipFill rotWithShape="1">
          <a:blip r:embed="rId6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5" id="722" name="Google Shape;722;p47"/>
          <p:cNvPicPr preferRelativeResize="0"/>
          <p:nvPr/>
        </p:nvPicPr>
        <p:blipFill rotWithShape="1">
          <a:blip r:embed="rId7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6" id="723" name="Google Shape;723;p47"/>
          <p:cNvPicPr preferRelativeResize="0"/>
          <p:nvPr/>
        </p:nvPicPr>
        <p:blipFill rotWithShape="1">
          <a:blip r:embed="rId8">
            <a:alphaModFix/>
          </a:blip>
          <a:srcRect b="3355" l="3831" r="2926" t="7434"/>
          <a:stretch/>
        </p:blipFill>
        <p:spPr>
          <a:xfrm>
            <a:off x="2571750" y="1028700"/>
            <a:ext cx="417195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7" id="724" name="Google Shape;724;p47"/>
          <p:cNvPicPr preferRelativeResize="0"/>
          <p:nvPr/>
        </p:nvPicPr>
        <p:blipFill rotWithShape="1">
          <a:blip r:embed="rId9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8" id="725" name="Google Shape;725;p47"/>
          <p:cNvPicPr preferRelativeResize="0"/>
          <p:nvPr/>
        </p:nvPicPr>
        <p:blipFill rotWithShape="1">
          <a:blip r:embed="rId10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09" id="726" name="Google Shape;726;p47"/>
          <p:cNvPicPr preferRelativeResize="0"/>
          <p:nvPr/>
        </p:nvPicPr>
        <p:blipFill rotWithShape="1">
          <a:blip r:embed="rId11">
            <a:alphaModFix/>
          </a:blip>
          <a:srcRect b="3355" l="3831" r="4203" t="7434"/>
          <a:stretch/>
        </p:blipFill>
        <p:spPr>
          <a:xfrm>
            <a:off x="2571750" y="1028700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m10" id="727" name="Google Shape;727;p47"/>
          <p:cNvPicPr preferRelativeResize="0"/>
          <p:nvPr/>
        </p:nvPicPr>
        <p:blipFill rotWithShape="1">
          <a:blip r:embed="rId12">
            <a:alphaModFix/>
          </a:blip>
          <a:srcRect b="3355" l="3831" r="2926" t="7434"/>
          <a:stretch/>
        </p:blipFill>
        <p:spPr>
          <a:xfrm>
            <a:off x="2571750" y="1036084"/>
            <a:ext cx="41719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K-Means as Optimization</a:t>
            </a:r>
            <a:endParaRPr/>
          </a:p>
        </p:txBody>
      </p:sp>
      <p:sp>
        <p:nvSpPr>
          <p:cNvPr id="733" name="Google Shape;733;p4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Consider the total distance to the means:</a:t>
            </a:r>
            <a:endParaRPr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Each iteration reduces φ</a:t>
            </a:r>
            <a:endParaRPr sz="1800"/>
          </a:p>
          <a:p>
            <a:pPr indent="-11906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Two stages each iteration: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Update assignments: fix means c,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US" sz="1500"/>
              <a:t>			     change assignments a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Update means: fix assignments a,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rPr lang="en-US" sz="1500"/>
              <a:t>			     change means c</a:t>
            </a:r>
            <a:endParaRPr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734" name="Google Shape;734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735" name="Google Shape;735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xp_fig" id="736" name="Google Shape;7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462" y="1657350"/>
            <a:ext cx="4071938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8"/>
          <p:cNvSpPr txBox="1"/>
          <p:nvPr/>
        </p:nvSpPr>
        <p:spPr>
          <a:xfrm>
            <a:off x="2343150" y="2182416"/>
            <a:ext cx="6858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endParaRPr/>
          </a:p>
        </p:txBody>
      </p:sp>
      <p:sp>
        <p:nvSpPr>
          <p:cNvPr id="738" name="Google Shape;738;p48"/>
          <p:cNvSpPr txBox="1"/>
          <p:nvPr/>
        </p:nvSpPr>
        <p:spPr>
          <a:xfrm>
            <a:off x="3028950" y="2400300"/>
            <a:ext cx="13144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/>
          </a:p>
        </p:txBody>
      </p:sp>
      <p:sp>
        <p:nvSpPr>
          <p:cNvPr id="739" name="Google Shape;739;p48"/>
          <p:cNvSpPr txBox="1"/>
          <p:nvPr/>
        </p:nvSpPr>
        <p:spPr>
          <a:xfrm>
            <a:off x="4057650" y="2171700"/>
            <a:ext cx="11430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</a:t>
            </a:r>
            <a:endParaRPr/>
          </a:p>
        </p:txBody>
      </p:sp>
      <p:cxnSp>
        <p:nvCxnSpPr>
          <p:cNvPr id="740" name="Google Shape;740;p48"/>
          <p:cNvCxnSpPr/>
          <p:nvPr/>
        </p:nvCxnSpPr>
        <p:spPr>
          <a:xfrm flipH="1" rot="10800000">
            <a:off x="2743200" y="2000250"/>
            <a:ext cx="285750" cy="1714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48"/>
          <p:cNvCxnSpPr/>
          <p:nvPr/>
        </p:nvCxnSpPr>
        <p:spPr>
          <a:xfrm flipH="1" rot="10800000">
            <a:off x="3600450" y="2000250"/>
            <a:ext cx="57150" cy="4000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48"/>
          <p:cNvCxnSpPr/>
          <p:nvPr/>
        </p:nvCxnSpPr>
        <p:spPr>
          <a:xfrm rot="10800000">
            <a:off x="4286250" y="2000250"/>
            <a:ext cx="114300" cy="22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48"/>
          <p:cNvSpPr/>
          <p:nvPr/>
        </p:nvSpPr>
        <p:spPr>
          <a:xfrm>
            <a:off x="5886450" y="36004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8"/>
          <p:cNvSpPr/>
          <p:nvPr/>
        </p:nvSpPr>
        <p:spPr>
          <a:xfrm>
            <a:off x="6057900" y="37719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8"/>
          <p:cNvSpPr/>
          <p:nvPr/>
        </p:nvSpPr>
        <p:spPr>
          <a:xfrm>
            <a:off x="6572250" y="27432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8"/>
          <p:cNvSpPr/>
          <p:nvPr/>
        </p:nvSpPr>
        <p:spPr>
          <a:xfrm>
            <a:off x="6800850" y="37719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8"/>
          <p:cNvSpPr/>
          <p:nvPr/>
        </p:nvSpPr>
        <p:spPr>
          <a:xfrm>
            <a:off x="6915150" y="3543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8"/>
          <p:cNvSpPr/>
          <p:nvPr/>
        </p:nvSpPr>
        <p:spPr>
          <a:xfrm>
            <a:off x="6286500" y="27432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8"/>
          <p:cNvSpPr/>
          <p:nvPr/>
        </p:nvSpPr>
        <p:spPr>
          <a:xfrm>
            <a:off x="6629400" y="354330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8"/>
          <p:cNvSpPr/>
          <p:nvPr/>
        </p:nvSpPr>
        <p:spPr>
          <a:xfrm>
            <a:off x="6172200" y="354330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48"/>
          <p:cNvSpPr/>
          <p:nvPr/>
        </p:nvSpPr>
        <p:spPr>
          <a:xfrm>
            <a:off x="6457950" y="297180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48"/>
          <p:cNvCxnSpPr>
            <a:stCxn id="748" idx="5"/>
            <a:endCxn id="751" idx="0"/>
          </p:cNvCxnSpPr>
          <p:nvPr/>
        </p:nvCxnSpPr>
        <p:spPr>
          <a:xfrm>
            <a:off x="6384061" y="2840761"/>
            <a:ext cx="131100" cy="1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48"/>
          <p:cNvCxnSpPr>
            <a:stCxn id="745" idx="3"/>
            <a:endCxn id="751" idx="0"/>
          </p:cNvCxnSpPr>
          <p:nvPr/>
        </p:nvCxnSpPr>
        <p:spPr>
          <a:xfrm flipH="1">
            <a:off x="6515189" y="2840761"/>
            <a:ext cx="73800" cy="1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48"/>
          <p:cNvCxnSpPr>
            <a:stCxn id="743" idx="6"/>
            <a:endCxn id="750" idx="1"/>
          </p:cNvCxnSpPr>
          <p:nvPr/>
        </p:nvCxnSpPr>
        <p:spPr>
          <a:xfrm flipH="1" rot="10800000">
            <a:off x="6000750" y="3600600"/>
            <a:ext cx="171300" cy="5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48"/>
          <p:cNvCxnSpPr>
            <a:stCxn id="744" idx="7"/>
            <a:endCxn id="750" idx="2"/>
          </p:cNvCxnSpPr>
          <p:nvPr/>
        </p:nvCxnSpPr>
        <p:spPr>
          <a:xfrm flipH="1" rot="10800000">
            <a:off x="6155461" y="3657539"/>
            <a:ext cx="73800" cy="1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48"/>
          <p:cNvCxnSpPr>
            <a:stCxn id="746" idx="1"/>
            <a:endCxn id="749" idx="2"/>
          </p:cNvCxnSpPr>
          <p:nvPr/>
        </p:nvCxnSpPr>
        <p:spPr>
          <a:xfrm rot="10800000">
            <a:off x="6686489" y="3657539"/>
            <a:ext cx="131100" cy="1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48"/>
          <p:cNvCxnSpPr>
            <a:stCxn id="747" idx="2"/>
            <a:endCxn id="749" idx="3"/>
          </p:cNvCxnSpPr>
          <p:nvPr/>
        </p:nvCxnSpPr>
        <p:spPr>
          <a:xfrm rot="10800000">
            <a:off x="6743850" y="3600450"/>
            <a:ext cx="17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Phase I: Update Assignments</a:t>
            </a:r>
            <a:endParaRPr/>
          </a:p>
        </p:txBody>
      </p:sp>
      <p:sp>
        <p:nvSpPr>
          <p:cNvPr id="763" name="Google Shape;763;p49"/>
          <p:cNvSpPr txBox="1"/>
          <p:nvPr>
            <p:ph idx="1" type="body"/>
          </p:nvPr>
        </p:nvSpPr>
        <p:spPr>
          <a:xfrm>
            <a:off x="1485900" y="1028701"/>
            <a:ext cx="3657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For each point, reassign to the closest mean:</a:t>
            </a:r>
            <a:endParaRPr/>
          </a:p>
          <a:p>
            <a:pPr indent="-12382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-12382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-76200" lvl="2" marL="8572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Can only decrease total distance φ !</a:t>
            </a:r>
            <a:endParaRPr/>
          </a:p>
        </p:txBody>
      </p:sp>
      <p:sp>
        <p:nvSpPr>
          <p:cNvPr id="764" name="Google Shape;764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765" name="Google Shape;765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xp_fig" id="766" name="Google Shape;7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3107" y="2000251"/>
            <a:ext cx="2693194" cy="40243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9"/>
          <p:cNvSpPr/>
          <p:nvPr/>
        </p:nvSpPr>
        <p:spPr>
          <a:xfrm>
            <a:off x="5943600" y="20574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6115050" y="22288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6629400" y="12001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6858000" y="22288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9"/>
          <p:cNvSpPr/>
          <p:nvPr/>
        </p:nvSpPr>
        <p:spPr>
          <a:xfrm>
            <a:off x="6972300" y="20002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9"/>
          <p:cNvSpPr/>
          <p:nvPr/>
        </p:nvSpPr>
        <p:spPr>
          <a:xfrm>
            <a:off x="6343650" y="12001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6800850" y="182880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9"/>
          <p:cNvSpPr/>
          <p:nvPr/>
        </p:nvSpPr>
        <p:spPr>
          <a:xfrm>
            <a:off x="6343650" y="200025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49"/>
          <p:cNvSpPr/>
          <p:nvPr/>
        </p:nvSpPr>
        <p:spPr>
          <a:xfrm>
            <a:off x="6400800" y="148590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6" name="Google Shape;776;p49"/>
          <p:cNvCxnSpPr>
            <a:stCxn id="772" idx="5"/>
            <a:endCxn id="775" idx="0"/>
          </p:cNvCxnSpPr>
          <p:nvPr/>
        </p:nvCxnSpPr>
        <p:spPr>
          <a:xfrm>
            <a:off x="6441211" y="1297711"/>
            <a:ext cx="168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49"/>
          <p:cNvCxnSpPr>
            <a:stCxn id="769" idx="3"/>
            <a:endCxn id="773" idx="0"/>
          </p:cNvCxnSpPr>
          <p:nvPr/>
        </p:nvCxnSpPr>
        <p:spPr>
          <a:xfrm>
            <a:off x="6646139" y="1297711"/>
            <a:ext cx="211800" cy="5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49"/>
          <p:cNvCxnSpPr>
            <a:stCxn id="767" idx="6"/>
            <a:endCxn id="775" idx="1"/>
          </p:cNvCxnSpPr>
          <p:nvPr/>
        </p:nvCxnSpPr>
        <p:spPr>
          <a:xfrm flipH="1" rot="10800000">
            <a:off x="6057900" y="1543050"/>
            <a:ext cx="3429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49"/>
          <p:cNvCxnSpPr>
            <a:stCxn id="768" idx="7"/>
            <a:endCxn id="774" idx="2"/>
          </p:cNvCxnSpPr>
          <p:nvPr/>
        </p:nvCxnSpPr>
        <p:spPr>
          <a:xfrm flipH="1" rot="10800000">
            <a:off x="6212611" y="2114489"/>
            <a:ext cx="188100" cy="13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49"/>
          <p:cNvCxnSpPr>
            <a:stCxn id="770" idx="1"/>
            <a:endCxn id="774" idx="3"/>
          </p:cNvCxnSpPr>
          <p:nvPr/>
        </p:nvCxnSpPr>
        <p:spPr>
          <a:xfrm rot="10800000">
            <a:off x="6458039" y="2057489"/>
            <a:ext cx="4167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49"/>
          <p:cNvCxnSpPr>
            <a:stCxn id="771" idx="2"/>
            <a:endCxn id="773" idx="3"/>
          </p:cNvCxnSpPr>
          <p:nvPr/>
        </p:nvCxnSpPr>
        <p:spPr>
          <a:xfrm rot="10800000">
            <a:off x="6915300" y="1886100"/>
            <a:ext cx="57000" cy="1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49"/>
          <p:cNvSpPr/>
          <p:nvPr/>
        </p:nvSpPr>
        <p:spPr>
          <a:xfrm>
            <a:off x="5886450" y="42291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6057900" y="4400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6572250" y="33718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6800850" y="4400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6915150" y="41719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9"/>
          <p:cNvSpPr/>
          <p:nvPr/>
        </p:nvSpPr>
        <p:spPr>
          <a:xfrm>
            <a:off x="6286500" y="33718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9"/>
          <p:cNvSpPr/>
          <p:nvPr/>
        </p:nvSpPr>
        <p:spPr>
          <a:xfrm>
            <a:off x="6743700" y="400050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9"/>
          <p:cNvSpPr/>
          <p:nvPr/>
        </p:nvSpPr>
        <p:spPr>
          <a:xfrm>
            <a:off x="6229350" y="411480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9"/>
          <p:cNvSpPr/>
          <p:nvPr/>
        </p:nvSpPr>
        <p:spPr>
          <a:xfrm>
            <a:off x="6343650" y="365760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1" name="Google Shape;791;p49"/>
          <p:cNvCxnSpPr>
            <a:stCxn id="787" idx="5"/>
            <a:endCxn id="790" idx="0"/>
          </p:cNvCxnSpPr>
          <p:nvPr/>
        </p:nvCxnSpPr>
        <p:spPr>
          <a:xfrm>
            <a:off x="6384061" y="3469411"/>
            <a:ext cx="168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9"/>
          <p:cNvCxnSpPr>
            <a:stCxn id="784" idx="3"/>
            <a:endCxn id="790" idx="0"/>
          </p:cNvCxnSpPr>
          <p:nvPr/>
        </p:nvCxnSpPr>
        <p:spPr>
          <a:xfrm flipH="1">
            <a:off x="6400889" y="3469411"/>
            <a:ext cx="1881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49"/>
          <p:cNvCxnSpPr>
            <a:stCxn id="782" idx="6"/>
            <a:endCxn id="789" idx="1"/>
          </p:cNvCxnSpPr>
          <p:nvPr/>
        </p:nvCxnSpPr>
        <p:spPr>
          <a:xfrm flipH="1" rot="10800000">
            <a:off x="6000750" y="4171950"/>
            <a:ext cx="22860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49"/>
          <p:cNvCxnSpPr>
            <a:stCxn id="783" idx="7"/>
            <a:endCxn id="789" idx="2"/>
          </p:cNvCxnSpPr>
          <p:nvPr/>
        </p:nvCxnSpPr>
        <p:spPr>
          <a:xfrm flipH="1" rot="10800000">
            <a:off x="6155461" y="4229189"/>
            <a:ext cx="1311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49"/>
          <p:cNvCxnSpPr>
            <a:stCxn id="785" idx="1"/>
            <a:endCxn id="788" idx="2"/>
          </p:cNvCxnSpPr>
          <p:nvPr/>
        </p:nvCxnSpPr>
        <p:spPr>
          <a:xfrm rot="10800000">
            <a:off x="6800789" y="4114889"/>
            <a:ext cx="16800" cy="30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49"/>
          <p:cNvCxnSpPr>
            <a:stCxn id="786" idx="2"/>
            <a:endCxn id="788" idx="3"/>
          </p:cNvCxnSpPr>
          <p:nvPr/>
        </p:nvCxnSpPr>
        <p:spPr>
          <a:xfrm rot="10800000">
            <a:off x="6858150" y="4057800"/>
            <a:ext cx="57000" cy="1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797" name="Google Shape;79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464" y="3614142"/>
            <a:ext cx="2352675" cy="255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798" name="Google Shape;79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7221" y="3550083"/>
            <a:ext cx="1633538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9"/>
          <p:cNvSpPr/>
          <p:nvPr/>
        </p:nvSpPr>
        <p:spPr>
          <a:xfrm>
            <a:off x="6286500" y="2571750"/>
            <a:ext cx="457200" cy="457200"/>
          </a:xfrm>
          <a:prstGeom prst="downArrow">
            <a:avLst>
              <a:gd fmla="val 39583" name="adj1"/>
              <a:gd fmla="val 34375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9"/>
          <p:cNvSpPr txBox="1"/>
          <p:nvPr/>
        </p:nvSpPr>
        <p:spPr>
          <a:xfrm rot="5400000">
            <a:off x="6317605" y="2678758"/>
            <a:ext cx="394990" cy="180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Bayes’ Rule</a:t>
            </a:r>
            <a:endParaRPr/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666" y="1869282"/>
            <a:ext cx="2463403" cy="73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5956" y="3274219"/>
            <a:ext cx="5001816" cy="1156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2250282" y="1545432"/>
            <a:ext cx="102631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posterior</a:t>
            </a:r>
            <a:endParaRPr/>
          </a:p>
        </p:txBody>
      </p:sp>
      <p:cxnSp>
        <p:nvCxnSpPr>
          <p:cNvPr id="140" name="Google Shape;140;p5"/>
          <p:cNvCxnSpPr/>
          <p:nvPr/>
        </p:nvCxnSpPr>
        <p:spPr>
          <a:xfrm>
            <a:off x="2897981" y="1924051"/>
            <a:ext cx="350100" cy="307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5"/>
          <p:cNvSpPr txBox="1"/>
          <p:nvPr/>
        </p:nvSpPr>
        <p:spPr>
          <a:xfrm>
            <a:off x="5057776" y="1248966"/>
            <a:ext cx="93487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likelihood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4139804" y="1248966"/>
            <a:ext cx="55976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prior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5004198" y="2895600"/>
            <a:ext cx="86510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evidence</a:t>
            </a:r>
            <a:endParaRPr/>
          </a:p>
        </p:txBody>
      </p:sp>
      <p:cxnSp>
        <p:nvCxnSpPr>
          <p:cNvPr id="144" name="Google Shape;144;p5"/>
          <p:cNvCxnSpPr/>
          <p:nvPr/>
        </p:nvCxnSpPr>
        <p:spPr>
          <a:xfrm rot="10800000">
            <a:off x="5219700" y="2625328"/>
            <a:ext cx="161925" cy="2702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5"/>
          <p:cNvCxnSpPr/>
          <p:nvPr/>
        </p:nvCxnSpPr>
        <p:spPr>
          <a:xfrm>
            <a:off x="4518422" y="1600201"/>
            <a:ext cx="161925" cy="2702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5"/>
          <p:cNvCxnSpPr/>
          <p:nvPr/>
        </p:nvCxnSpPr>
        <p:spPr>
          <a:xfrm flipH="1">
            <a:off x="5489972" y="1600201"/>
            <a:ext cx="108347" cy="26908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5"/>
          <p:cNvSpPr txBox="1"/>
          <p:nvPr/>
        </p:nvSpPr>
        <p:spPr>
          <a:xfrm>
            <a:off x="6303931" y="1838400"/>
            <a:ext cx="2534668" cy="58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 baseline="-25000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Phase II: Update Means</a:t>
            </a:r>
            <a:endParaRPr/>
          </a:p>
        </p:txBody>
      </p:sp>
      <p:sp>
        <p:nvSpPr>
          <p:cNvPr id="806" name="Google Shape;806;p50"/>
          <p:cNvSpPr txBox="1"/>
          <p:nvPr>
            <p:ph idx="1" type="body"/>
          </p:nvPr>
        </p:nvSpPr>
        <p:spPr>
          <a:xfrm>
            <a:off x="1485900" y="1028700"/>
            <a:ext cx="3429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Move each mean to the average of its assigned points:</a:t>
            </a:r>
            <a:endParaRPr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Also can only decrease total distance…</a:t>
            </a:r>
            <a:endParaRPr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807" name="Google Shape;807;p5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808" name="Google Shape;808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xp_fig" id="809" name="Google Shape;8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1" y="1885950"/>
            <a:ext cx="3021806" cy="670322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0"/>
          <p:cNvSpPr/>
          <p:nvPr/>
        </p:nvSpPr>
        <p:spPr>
          <a:xfrm>
            <a:off x="5886450" y="2114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50"/>
          <p:cNvSpPr/>
          <p:nvPr/>
        </p:nvSpPr>
        <p:spPr>
          <a:xfrm>
            <a:off x="6057900" y="22860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50"/>
          <p:cNvSpPr/>
          <p:nvPr/>
        </p:nvSpPr>
        <p:spPr>
          <a:xfrm>
            <a:off x="6572250" y="1257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50"/>
          <p:cNvSpPr/>
          <p:nvPr/>
        </p:nvSpPr>
        <p:spPr>
          <a:xfrm>
            <a:off x="6800850" y="22860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6915150" y="20574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50"/>
          <p:cNvSpPr/>
          <p:nvPr/>
        </p:nvSpPr>
        <p:spPr>
          <a:xfrm>
            <a:off x="6286500" y="1257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50"/>
          <p:cNvSpPr/>
          <p:nvPr/>
        </p:nvSpPr>
        <p:spPr>
          <a:xfrm>
            <a:off x="6743700" y="188595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0"/>
          <p:cNvSpPr/>
          <p:nvPr/>
        </p:nvSpPr>
        <p:spPr>
          <a:xfrm>
            <a:off x="6229350" y="200025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50"/>
          <p:cNvSpPr/>
          <p:nvPr/>
        </p:nvSpPr>
        <p:spPr>
          <a:xfrm>
            <a:off x="6343650" y="154305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9" name="Google Shape;819;p50"/>
          <p:cNvCxnSpPr>
            <a:stCxn id="815" idx="5"/>
            <a:endCxn id="818" idx="0"/>
          </p:cNvCxnSpPr>
          <p:nvPr/>
        </p:nvCxnSpPr>
        <p:spPr>
          <a:xfrm>
            <a:off x="6384061" y="1354861"/>
            <a:ext cx="168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50"/>
          <p:cNvCxnSpPr>
            <a:stCxn id="812" idx="3"/>
            <a:endCxn id="818" idx="0"/>
          </p:cNvCxnSpPr>
          <p:nvPr/>
        </p:nvCxnSpPr>
        <p:spPr>
          <a:xfrm flipH="1">
            <a:off x="6400889" y="1354861"/>
            <a:ext cx="1881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50"/>
          <p:cNvCxnSpPr>
            <a:stCxn id="810" idx="6"/>
            <a:endCxn id="817" idx="1"/>
          </p:cNvCxnSpPr>
          <p:nvPr/>
        </p:nvCxnSpPr>
        <p:spPr>
          <a:xfrm flipH="1" rot="10800000">
            <a:off x="6000750" y="2057400"/>
            <a:ext cx="22860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50"/>
          <p:cNvCxnSpPr>
            <a:stCxn id="811" idx="7"/>
            <a:endCxn id="817" idx="2"/>
          </p:cNvCxnSpPr>
          <p:nvPr/>
        </p:nvCxnSpPr>
        <p:spPr>
          <a:xfrm flipH="1" rot="10800000">
            <a:off x="6155461" y="2114639"/>
            <a:ext cx="131100" cy="18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50"/>
          <p:cNvCxnSpPr>
            <a:stCxn id="813" idx="1"/>
            <a:endCxn id="816" idx="2"/>
          </p:cNvCxnSpPr>
          <p:nvPr/>
        </p:nvCxnSpPr>
        <p:spPr>
          <a:xfrm rot="10800000">
            <a:off x="6800789" y="2000339"/>
            <a:ext cx="16800" cy="30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50"/>
          <p:cNvCxnSpPr>
            <a:stCxn id="814" idx="2"/>
            <a:endCxn id="816" idx="3"/>
          </p:cNvCxnSpPr>
          <p:nvPr/>
        </p:nvCxnSpPr>
        <p:spPr>
          <a:xfrm rot="10800000">
            <a:off x="6858150" y="1943250"/>
            <a:ext cx="57000" cy="1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50"/>
          <p:cNvSpPr/>
          <p:nvPr/>
        </p:nvSpPr>
        <p:spPr>
          <a:xfrm>
            <a:off x="5886450" y="42291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50"/>
          <p:cNvSpPr/>
          <p:nvPr/>
        </p:nvSpPr>
        <p:spPr>
          <a:xfrm>
            <a:off x="6057900" y="4400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50"/>
          <p:cNvSpPr/>
          <p:nvPr/>
        </p:nvSpPr>
        <p:spPr>
          <a:xfrm>
            <a:off x="6572250" y="3543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50"/>
          <p:cNvSpPr/>
          <p:nvPr/>
        </p:nvSpPr>
        <p:spPr>
          <a:xfrm>
            <a:off x="6800850" y="4400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50"/>
          <p:cNvSpPr/>
          <p:nvPr/>
        </p:nvSpPr>
        <p:spPr>
          <a:xfrm>
            <a:off x="6915150" y="41719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50"/>
          <p:cNvSpPr/>
          <p:nvPr/>
        </p:nvSpPr>
        <p:spPr>
          <a:xfrm>
            <a:off x="6286500" y="3543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50"/>
          <p:cNvSpPr/>
          <p:nvPr/>
        </p:nvSpPr>
        <p:spPr>
          <a:xfrm>
            <a:off x="6858000" y="428625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50"/>
          <p:cNvSpPr/>
          <p:nvPr/>
        </p:nvSpPr>
        <p:spPr>
          <a:xfrm>
            <a:off x="6000750" y="428625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50"/>
          <p:cNvSpPr/>
          <p:nvPr/>
        </p:nvSpPr>
        <p:spPr>
          <a:xfrm>
            <a:off x="6424613" y="354330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4" name="Google Shape;834;p50"/>
          <p:cNvCxnSpPr>
            <a:stCxn id="830" idx="5"/>
            <a:endCxn id="833" idx="0"/>
          </p:cNvCxnSpPr>
          <p:nvPr/>
        </p:nvCxnSpPr>
        <p:spPr>
          <a:xfrm flipH="1" rot="10800000">
            <a:off x="6384061" y="3543361"/>
            <a:ext cx="97800" cy="9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50"/>
          <p:cNvCxnSpPr>
            <a:stCxn id="827" idx="3"/>
            <a:endCxn id="833" idx="0"/>
          </p:cNvCxnSpPr>
          <p:nvPr/>
        </p:nvCxnSpPr>
        <p:spPr>
          <a:xfrm rot="10800000">
            <a:off x="6481889" y="3543361"/>
            <a:ext cx="107100" cy="9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50"/>
          <p:cNvCxnSpPr>
            <a:stCxn id="825" idx="6"/>
            <a:endCxn id="832" idx="1"/>
          </p:cNvCxnSpPr>
          <p:nvPr/>
        </p:nvCxnSpPr>
        <p:spPr>
          <a:xfrm>
            <a:off x="6000750" y="4286250"/>
            <a:ext cx="0" cy="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50"/>
          <p:cNvCxnSpPr>
            <a:stCxn id="826" idx="7"/>
            <a:endCxn id="832" idx="2"/>
          </p:cNvCxnSpPr>
          <p:nvPr/>
        </p:nvCxnSpPr>
        <p:spPr>
          <a:xfrm rot="10800000">
            <a:off x="6057961" y="4400489"/>
            <a:ext cx="97500" cy="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50"/>
          <p:cNvCxnSpPr>
            <a:stCxn id="828" idx="1"/>
            <a:endCxn id="831" idx="2"/>
          </p:cNvCxnSpPr>
          <p:nvPr/>
        </p:nvCxnSpPr>
        <p:spPr>
          <a:xfrm flipH="1" rot="10800000">
            <a:off x="6817589" y="4400489"/>
            <a:ext cx="97500" cy="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50"/>
          <p:cNvCxnSpPr>
            <a:stCxn id="829" idx="2"/>
            <a:endCxn id="831" idx="3"/>
          </p:cNvCxnSpPr>
          <p:nvPr/>
        </p:nvCxnSpPr>
        <p:spPr>
          <a:xfrm>
            <a:off x="6915150" y="4229100"/>
            <a:ext cx="5730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Google Shape;840;p50"/>
          <p:cNvSpPr/>
          <p:nvPr/>
        </p:nvSpPr>
        <p:spPr>
          <a:xfrm>
            <a:off x="6229350" y="2743200"/>
            <a:ext cx="457200" cy="457200"/>
          </a:xfrm>
          <a:prstGeom prst="downArrow">
            <a:avLst>
              <a:gd fmla="val 39583" name="adj1"/>
              <a:gd fmla="val 5125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0"/>
          <p:cNvSpPr txBox="1"/>
          <p:nvPr/>
        </p:nvSpPr>
        <p:spPr>
          <a:xfrm rot="5400000">
            <a:off x="6275724" y="2834939"/>
            <a:ext cx="364451" cy="180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Initialization</a:t>
            </a:r>
            <a:endParaRPr/>
          </a:p>
        </p:txBody>
      </p:sp>
      <p:sp>
        <p:nvSpPr>
          <p:cNvPr id="847" name="Google Shape;847;p51"/>
          <p:cNvSpPr txBox="1"/>
          <p:nvPr>
            <p:ph idx="1" type="body"/>
          </p:nvPr>
        </p:nvSpPr>
        <p:spPr>
          <a:xfrm>
            <a:off x="1485900" y="1200151"/>
            <a:ext cx="40005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K-means is non-deterministic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Requires initial means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It does matter what you pick!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What can go wrong?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Various schemes for preventing this kind of thing: variance-based split / merge, initialization heuristics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848" name="Google Shape;848;p5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849" name="Google Shape;849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0" name="Google Shape;850;p51"/>
          <p:cNvSpPr/>
          <p:nvPr/>
        </p:nvSpPr>
        <p:spPr>
          <a:xfrm>
            <a:off x="5943600" y="2114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51"/>
          <p:cNvSpPr/>
          <p:nvPr/>
        </p:nvSpPr>
        <p:spPr>
          <a:xfrm>
            <a:off x="6115050" y="22860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51"/>
          <p:cNvSpPr/>
          <p:nvPr/>
        </p:nvSpPr>
        <p:spPr>
          <a:xfrm>
            <a:off x="6629400" y="1257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51"/>
          <p:cNvSpPr/>
          <p:nvPr/>
        </p:nvSpPr>
        <p:spPr>
          <a:xfrm>
            <a:off x="6858000" y="22860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1"/>
          <p:cNvSpPr/>
          <p:nvPr/>
        </p:nvSpPr>
        <p:spPr>
          <a:xfrm>
            <a:off x="6972300" y="20574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51"/>
          <p:cNvSpPr/>
          <p:nvPr/>
        </p:nvSpPr>
        <p:spPr>
          <a:xfrm>
            <a:off x="6343650" y="12573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51"/>
          <p:cNvSpPr/>
          <p:nvPr/>
        </p:nvSpPr>
        <p:spPr>
          <a:xfrm>
            <a:off x="6686550" y="205740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51"/>
          <p:cNvSpPr/>
          <p:nvPr/>
        </p:nvSpPr>
        <p:spPr>
          <a:xfrm>
            <a:off x="6229350" y="205740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51"/>
          <p:cNvSpPr/>
          <p:nvPr/>
        </p:nvSpPr>
        <p:spPr>
          <a:xfrm>
            <a:off x="6515100" y="148590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51"/>
          <p:cNvSpPr/>
          <p:nvPr/>
        </p:nvSpPr>
        <p:spPr>
          <a:xfrm>
            <a:off x="5943600" y="41148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51"/>
          <p:cNvSpPr/>
          <p:nvPr/>
        </p:nvSpPr>
        <p:spPr>
          <a:xfrm>
            <a:off x="6115050" y="42862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51"/>
          <p:cNvSpPr/>
          <p:nvPr/>
        </p:nvSpPr>
        <p:spPr>
          <a:xfrm>
            <a:off x="6629400" y="3257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51"/>
          <p:cNvSpPr/>
          <p:nvPr/>
        </p:nvSpPr>
        <p:spPr>
          <a:xfrm>
            <a:off x="6858000" y="42862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51"/>
          <p:cNvSpPr/>
          <p:nvPr/>
        </p:nvSpPr>
        <p:spPr>
          <a:xfrm>
            <a:off x="6972300" y="40576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51"/>
          <p:cNvSpPr/>
          <p:nvPr/>
        </p:nvSpPr>
        <p:spPr>
          <a:xfrm>
            <a:off x="6343650" y="32575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51"/>
          <p:cNvSpPr/>
          <p:nvPr/>
        </p:nvSpPr>
        <p:spPr>
          <a:xfrm>
            <a:off x="6457950" y="4171950"/>
            <a:ext cx="114300" cy="11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51"/>
          <p:cNvSpPr/>
          <p:nvPr/>
        </p:nvSpPr>
        <p:spPr>
          <a:xfrm>
            <a:off x="6343650" y="3486150"/>
            <a:ext cx="114300" cy="11430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51"/>
          <p:cNvSpPr/>
          <p:nvPr/>
        </p:nvSpPr>
        <p:spPr>
          <a:xfrm>
            <a:off x="6629400" y="3486150"/>
            <a:ext cx="114300" cy="1143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K-Means Getting Stuck</a:t>
            </a:r>
            <a:endParaRPr/>
          </a:p>
        </p:txBody>
      </p:sp>
      <p:sp>
        <p:nvSpPr>
          <p:cNvPr id="873" name="Google Shape;873;p52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local optimum:</a:t>
            </a:r>
            <a:endParaRPr/>
          </a:p>
        </p:txBody>
      </p:sp>
      <p:sp>
        <p:nvSpPr>
          <p:cNvPr id="874" name="Google Shape;874;p5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875" name="Google Shape;875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76" name="Google Shape;876;p52"/>
          <p:cNvGrpSpPr/>
          <p:nvPr/>
        </p:nvGrpSpPr>
        <p:grpSpPr>
          <a:xfrm>
            <a:off x="4969358" y="2797762"/>
            <a:ext cx="1293325" cy="1069777"/>
            <a:chOff x="1772" y="2681"/>
            <a:chExt cx="1086" cy="898"/>
          </a:xfrm>
        </p:grpSpPr>
        <p:sp>
          <p:nvSpPr>
            <p:cNvPr id="877" name="Google Shape;877;p52"/>
            <p:cNvSpPr/>
            <p:nvPr/>
          </p:nvSpPr>
          <p:spPr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52"/>
          <p:cNvGrpSpPr/>
          <p:nvPr/>
        </p:nvGrpSpPr>
        <p:grpSpPr>
          <a:xfrm>
            <a:off x="5426558" y="1426162"/>
            <a:ext cx="1293325" cy="1069777"/>
            <a:chOff x="1772" y="2681"/>
            <a:chExt cx="1086" cy="898"/>
          </a:xfrm>
        </p:grpSpPr>
        <p:sp>
          <p:nvSpPr>
            <p:cNvPr id="930" name="Google Shape;930;p52"/>
            <p:cNvSpPr/>
            <p:nvPr/>
          </p:nvSpPr>
          <p:spPr>
            <a:xfrm>
              <a:off x="2024" y="319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2749" y="3039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2178" y="310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2145" y="3414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2408" y="3326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1781" y="3106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2329" y="2809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2348" y="3033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2054" y="2768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1820" y="3401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1895" y="2926"/>
              <a:ext cx="32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2555" y="3164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2530" y="283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 rot="-1118274">
              <a:off x="2198" y="3252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 rot="-1118274">
              <a:off x="2823" y="292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 rot="-1118274">
              <a:off x="2306" y="3125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 rot="-1118274">
              <a:off x="2400" y="3431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 rot="-1118274">
              <a:off x="2614" y="328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 rot="-1118274">
              <a:off x="1933" y="323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 rot="-1118274">
              <a:off x="2334" y="2811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 rot="-1118274">
              <a:off x="2441" y="3018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 rot="-1118274">
              <a:off x="2057" y="284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 rot="-1118274">
              <a:off x="2087" y="3502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 rot="-1118274">
              <a:off x="1969" y="3033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 rot="-1118274">
              <a:off x="2689" y="3090"/>
              <a:ext cx="28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 rot="-1118274">
              <a:off x="2532" y="2780"/>
              <a:ext cx="32" cy="24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 rot="5895381">
              <a:off x="2178" y="2874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 rot="5895381">
              <a:off x="2256" y="3470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 rot="5895381">
              <a:off x="2269" y="300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 rot="5895381">
              <a:off x="1884" y="2935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 rot="5895381">
              <a:off x="1955" y="3157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 rot="5895381">
              <a:off x="2319" y="2693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 rot="5895381">
              <a:off x="2601" y="3170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 rot="5895381">
              <a:off x="2327" y="3153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 rot="5895381">
              <a:off x="2696" y="2958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 rot="5895381">
              <a:off x="1947" y="2679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 rot="5895381">
              <a:off x="2523" y="280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 rot="5895381">
              <a:off x="2136" y="329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 rot="5895381">
              <a:off x="2547" y="3328"/>
              <a:ext cx="28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 rot="4777107">
              <a:off x="2069" y="3006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 rot="4777107">
              <a:off x="2391" y="3551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 rot="4777107">
              <a:off x="2214" y="3111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 rot="4777107">
              <a:off x="1818" y="3141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 rot="4777107">
              <a:off x="1976" y="3335"/>
              <a:ext cx="28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 rot="4777107">
              <a:off x="2135" y="2799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 rot="4777107">
              <a:off x="2595" y="3176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 rot="4777107">
              <a:off x="2324" y="3231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 rot="4777107">
              <a:off x="2596" y="2952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 rot="4777107">
              <a:off x="1776" y="2882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 rot="4777107">
              <a:off x="2375" y="2856"/>
              <a:ext cx="24" cy="28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 rot="4777107">
              <a:off x="2199" y="3419"/>
              <a:ext cx="28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 rot="4777107">
              <a:off x="2604" y="3338"/>
              <a:ext cx="24" cy="32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52"/>
          <p:cNvSpPr/>
          <p:nvPr/>
        </p:nvSpPr>
        <p:spPr>
          <a:xfrm>
            <a:off x="2412206" y="2606279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52"/>
          <p:cNvSpPr/>
          <p:nvPr/>
        </p:nvSpPr>
        <p:spPr>
          <a:xfrm>
            <a:off x="3275410" y="2424113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52"/>
          <p:cNvSpPr/>
          <p:nvPr/>
        </p:nvSpPr>
        <p:spPr>
          <a:xfrm>
            <a:off x="2595563" y="2496741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52"/>
          <p:cNvSpPr/>
          <p:nvPr/>
        </p:nvSpPr>
        <p:spPr>
          <a:xfrm>
            <a:off x="2556272" y="2870597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52"/>
          <p:cNvSpPr/>
          <p:nvPr/>
        </p:nvSpPr>
        <p:spPr>
          <a:xfrm>
            <a:off x="2869406" y="2765822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52"/>
          <p:cNvSpPr/>
          <p:nvPr/>
        </p:nvSpPr>
        <p:spPr>
          <a:xfrm>
            <a:off x="2122885" y="2503885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52"/>
          <p:cNvSpPr/>
          <p:nvPr/>
        </p:nvSpPr>
        <p:spPr>
          <a:xfrm>
            <a:off x="2775347" y="2150269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52"/>
          <p:cNvSpPr/>
          <p:nvPr/>
        </p:nvSpPr>
        <p:spPr>
          <a:xfrm>
            <a:off x="2797969" y="2416969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52"/>
          <p:cNvSpPr/>
          <p:nvPr/>
        </p:nvSpPr>
        <p:spPr>
          <a:xfrm>
            <a:off x="2447925" y="2101454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52"/>
          <p:cNvSpPr/>
          <p:nvPr/>
        </p:nvSpPr>
        <p:spPr>
          <a:xfrm>
            <a:off x="2169319" y="2855119"/>
            <a:ext cx="33338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52"/>
          <p:cNvSpPr/>
          <p:nvPr/>
        </p:nvSpPr>
        <p:spPr>
          <a:xfrm>
            <a:off x="2258616" y="2289572"/>
            <a:ext cx="38100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52"/>
          <p:cNvSpPr/>
          <p:nvPr/>
        </p:nvSpPr>
        <p:spPr>
          <a:xfrm>
            <a:off x="3044429" y="2572941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52"/>
          <p:cNvSpPr/>
          <p:nvPr/>
        </p:nvSpPr>
        <p:spPr>
          <a:xfrm>
            <a:off x="3014663" y="2176463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52"/>
          <p:cNvSpPr/>
          <p:nvPr/>
        </p:nvSpPr>
        <p:spPr>
          <a:xfrm rot="-1118274">
            <a:off x="2619375" y="2677716"/>
            <a:ext cx="33338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52"/>
          <p:cNvSpPr/>
          <p:nvPr/>
        </p:nvSpPr>
        <p:spPr>
          <a:xfrm rot="-1118274">
            <a:off x="3363516" y="2283619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52"/>
          <p:cNvSpPr/>
          <p:nvPr/>
        </p:nvSpPr>
        <p:spPr>
          <a:xfrm rot="-1118274">
            <a:off x="2747963" y="2526506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52"/>
          <p:cNvSpPr/>
          <p:nvPr/>
        </p:nvSpPr>
        <p:spPr>
          <a:xfrm rot="-1118274">
            <a:off x="2859881" y="2890838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52"/>
          <p:cNvSpPr/>
          <p:nvPr/>
        </p:nvSpPr>
        <p:spPr>
          <a:xfrm rot="-1118274">
            <a:off x="3114675" y="2711054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52"/>
          <p:cNvSpPr/>
          <p:nvPr/>
        </p:nvSpPr>
        <p:spPr>
          <a:xfrm rot="-1118274">
            <a:off x="2303860" y="2653904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52"/>
          <p:cNvSpPr/>
          <p:nvPr/>
        </p:nvSpPr>
        <p:spPr>
          <a:xfrm rot="-1118274">
            <a:off x="2781300" y="2152650"/>
            <a:ext cx="33338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52"/>
          <p:cNvSpPr/>
          <p:nvPr/>
        </p:nvSpPr>
        <p:spPr>
          <a:xfrm rot="-1118274">
            <a:off x="2908697" y="2399110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52"/>
          <p:cNvSpPr/>
          <p:nvPr/>
        </p:nvSpPr>
        <p:spPr>
          <a:xfrm rot="-1118274">
            <a:off x="2451497" y="2189560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52"/>
          <p:cNvSpPr/>
          <p:nvPr/>
        </p:nvSpPr>
        <p:spPr>
          <a:xfrm rot="-1118274">
            <a:off x="2487216" y="2975372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52"/>
          <p:cNvSpPr/>
          <p:nvPr/>
        </p:nvSpPr>
        <p:spPr>
          <a:xfrm rot="-1118274">
            <a:off x="2346722" y="2416969"/>
            <a:ext cx="38100" cy="28575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52"/>
          <p:cNvSpPr/>
          <p:nvPr/>
        </p:nvSpPr>
        <p:spPr>
          <a:xfrm rot="-1118274">
            <a:off x="3203972" y="2484835"/>
            <a:ext cx="33338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52"/>
          <p:cNvSpPr/>
          <p:nvPr/>
        </p:nvSpPr>
        <p:spPr>
          <a:xfrm rot="-1118274">
            <a:off x="3017044" y="2115741"/>
            <a:ext cx="38100" cy="28575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52"/>
          <p:cNvSpPr/>
          <p:nvPr/>
        </p:nvSpPr>
        <p:spPr>
          <a:xfrm rot="5895381">
            <a:off x="2595563" y="2227660"/>
            <a:ext cx="28575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52"/>
          <p:cNvSpPr/>
          <p:nvPr/>
        </p:nvSpPr>
        <p:spPr>
          <a:xfrm rot="5895381">
            <a:off x="2688431" y="2937272"/>
            <a:ext cx="33338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52"/>
          <p:cNvSpPr/>
          <p:nvPr/>
        </p:nvSpPr>
        <p:spPr>
          <a:xfrm rot="5895381">
            <a:off x="2703910" y="2388394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52"/>
          <p:cNvSpPr/>
          <p:nvPr/>
        </p:nvSpPr>
        <p:spPr>
          <a:xfrm rot="5895381">
            <a:off x="2245519" y="2300288"/>
            <a:ext cx="28575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52"/>
          <p:cNvSpPr/>
          <p:nvPr/>
        </p:nvSpPr>
        <p:spPr>
          <a:xfrm rot="5895381">
            <a:off x="2330054" y="2564606"/>
            <a:ext cx="28575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52"/>
          <p:cNvSpPr/>
          <p:nvPr/>
        </p:nvSpPr>
        <p:spPr>
          <a:xfrm rot="5895381">
            <a:off x="2763441" y="2012156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52"/>
          <p:cNvSpPr/>
          <p:nvPr/>
        </p:nvSpPr>
        <p:spPr>
          <a:xfrm rot="5895381">
            <a:off x="3099197" y="2580085"/>
            <a:ext cx="33338" cy="38100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2"/>
          <p:cNvSpPr/>
          <p:nvPr/>
        </p:nvSpPr>
        <p:spPr>
          <a:xfrm rot="5895381">
            <a:off x="2772966" y="2559844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52"/>
          <p:cNvSpPr/>
          <p:nvPr/>
        </p:nvSpPr>
        <p:spPr>
          <a:xfrm rot="5895381">
            <a:off x="3212306" y="2327672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52"/>
          <p:cNvSpPr/>
          <p:nvPr/>
        </p:nvSpPr>
        <p:spPr>
          <a:xfrm rot="5895381">
            <a:off x="2320529" y="1995488"/>
            <a:ext cx="28575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52"/>
          <p:cNvSpPr/>
          <p:nvPr/>
        </p:nvSpPr>
        <p:spPr>
          <a:xfrm rot="5895381">
            <a:off x="3006329" y="2150269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52"/>
          <p:cNvSpPr/>
          <p:nvPr/>
        </p:nvSpPr>
        <p:spPr>
          <a:xfrm rot="5895381">
            <a:off x="2545556" y="2733675"/>
            <a:ext cx="28575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52"/>
          <p:cNvSpPr/>
          <p:nvPr/>
        </p:nvSpPr>
        <p:spPr>
          <a:xfrm rot="5895381">
            <a:off x="3034903" y="2768203"/>
            <a:ext cx="33338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52"/>
          <p:cNvSpPr/>
          <p:nvPr/>
        </p:nvSpPr>
        <p:spPr>
          <a:xfrm rot="4777107">
            <a:off x="2465785" y="2384822"/>
            <a:ext cx="33338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52"/>
          <p:cNvSpPr/>
          <p:nvPr/>
        </p:nvSpPr>
        <p:spPr>
          <a:xfrm rot="4777107">
            <a:off x="2849166" y="3033712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52"/>
          <p:cNvSpPr/>
          <p:nvPr/>
        </p:nvSpPr>
        <p:spPr>
          <a:xfrm rot="4777107">
            <a:off x="2638425" y="2509837"/>
            <a:ext cx="28575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52"/>
          <p:cNvSpPr/>
          <p:nvPr/>
        </p:nvSpPr>
        <p:spPr>
          <a:xfrm rot="4777107">
            <a:off x="2166937" y="2545556"/>
            <a:ext cx="33338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2"/>
          <p:cNvSpPr/>
          <p:nvPr/>
        </p:nvSpPr>
        <p:spPr>
          <a:xfrm rot="4777107">
            <a:off x="2355056" y="2776537"/>
            <a:ext cx="33338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2"/>
          <p:cNvSpPr/>
          <p:nvPr/>
        </p:nvSpPr>
        <p:spPr>
          <a:xfrm rot="4777107">
            <a:off x="2544366" y="2138362"/>
            <a:ext cx="28575" cy="33338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2"/>
          <p:cNvSpPr/>
          <p:nvPr/>
        </p:nvSpPr>
        <p:spPr>
          <a:xfrm rot="4777107">
            <a:off x="3092054" y="2587229"/>
            <a:ext cx="28575" cy="38100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52"/>
          <p:cNvSpPr/>
          <p:nvPr/>
        </p:nvSpPr>
        <p:spPr>
          <a:xfrm rot="4777107">
            <a:off x="2769394" y="2652713"/>
            <a:ext cx="28575" cy="38100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52"/>
          <p:cNvSpPr/>
          <p:nvPr/>
        </p:nvSpPr>
        <p:spPr>
          <a:xfrm rot="4777107">
            <a:off x="3093244" y="2320529"/>
            <a:ext cx="28575" cy="38100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52"/>
          <p:cNvSpPr/>
          <p:nvPr/>
        </p:nvSpPr>
        <p:spPr>
          <a:xfrm rot="4777107">
            <a:off x="2116931" y="2237185"/>
            <a:ext cx="33338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2"/>
          <p:cNvSpPr/>
          <p:nvPr/>
        </p:nvSpPr>
        <p:spPr>
          <a:xfrm rot="4777107">
            <a:off x="2830116" y="2206228"/>
            <a:ext cx="28575" cy="33338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52"/>
          <p:cNvSpPr/>
          <p:nvPr/>
        </p:nvSpPr>
        <p:spPr>
          <a:xfrm rot="4777107">
            <a:off x="2620566" y="2876550"/>
            <a:ext cx="33338" cy="3810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52"/>
          <p:cNvSpPr/>
          <p:nvPr/>
        </p:nvSpPr>
        <p:spPr>
          <a:xfrm rot="4777107">
            <a:off x="3102769" y="2780110"/>
            <a:ext cx="28575" cy="38100"/>
          </a:xfrm>
          <a:prstGeom prst="ellipse">
            <a:avLst/>
          </a:prstGeom>
          <a:solidFill>
            <a:srgbClr val="9900CC"/>
          </a:solidFill>
          <a:ln cap="flat" cmpd="sng" w="9525">
            <a:solidFill>
              <a:srgbClr val="99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52"/>
          <p:cNvSpPr/>
          <p:nvPr/>
        </p:nvSpPr>
        <p:spPr>
          <a:xfrm>
            <a:off x="5715000" y="2571750"/>
            <a:ext cx="114300" cy="114300"/>
          </a:xfrm>
          <a:prstGeom prst="ellipse">
            <a:avLst/>
          </a:prstGeom>
          <a:solidFill>
            <a:schemeClr val="hlink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52"/>
          <p:cNvSpPr/>
          <p:nvPr/>
        </p:nvSpPr>
        <p:spPr>
          <a:xfrm>
            <a:off x="2914650" y="2457450"/>
            <a:ext cx="114300" cy="114300"/>
          </a:xfrm>
          <a:prstGeom prst="ellipse">
            <a:avLst/>
          </a:prstGeom>
          <a:solidFill>
            <a:srgbClr val="9900CC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2"/>
          <p:cNvSpPr/>
          <p:nvPr/>
        </p:nvSpPr>
        <p:spPr>
          <a:xfrm>
            <a:off x="2343150" y="2457450"/>
            <a:ext cx="114300" cy="114300"/>
          </a:xfrm>
          <a:prstGeom prst="ellipse">
            <a:avLst/>
          </a:prstGeom>
          <a:solidFill>
            <a:srgbClr val="0080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2"/>
          <p:cNvSpPr txBox="1"/>
          <p:nvPr/>
        </p:nvSpPr>
        <p:spPr>
          <a:xfrm>
            <a:off x="1828800" y="3543300"/>
            <a:ext cx="2628900" cy="71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doesn’t this work out like the earlier example, with the purple taking over half the blue?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K-Means Questions</a:t>
            </a:r>
            <a:endParaRPr/>
          </a:p>
        </p:txBody>
      </p:sp>
      <p:sp>
        <p:nvSpPr>
          <p:cNvPr id="1043" name="Google Shape;1043;p53"/>
          <p:cNvSpPr txBox="1"/>
          <p:nvPr>
            <p:ph idx="1" type="body"/>
          </p:nvPr>
        </p:nvSpPr>
        <p:spPr>
          <a:xfrm>
            <a:off x="1485900" y="1200150"/>
            <a:ext cx="61722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Will K-means converge?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To a global optimum?</a:t>
            </a:r>
            <a:endParaRPr/>
          </a:p>
          <a:p>
            <a:pPr indent="-11906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Will it always find the true patterns in the data?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If the patterns are very very clear?</a:t>
            </a:r>
            <a:endParaRPr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Will it find something interesting?</a:t>
            </a:r>
            <a:endParaRPr/>
          </a:p>
          <a:p>
            <a:pPr indent="-11906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Do people ever use it?</a:t>
            </a:r>
            <a:endParaRPr/>
          </a:p>
          <a:p>
            <a:pPr indent="-119062" lvl="1" marL="557213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How many clusters to pick?</a:t>
            </a:r>
            <a:endParaRPr/>
          </a:p>
          <a:p>
            <a:pPr indent="-1428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/>
              <a:t> </a:t>
            </a:r>
            <a:endParaRPr/>
          </a:p>
        </p:txBody>
      </p:sp>
      <p:sp>
        <p:nvSpPr>
          <p:cNvPr id="1044" name="Google Shape;1044;p5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045" name="Google Shape;1045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Agglomerative Clustering</a:t>
            </a:r>
            <a:endParaRPr/>
          </a:p>
        </p:txBody>
      </p:sp>
      <p:sp>
        <p:nvSpPr>
          <p:cNvPr id="1051" name="Google Shape;1051;p54"/>
          <p:cNvSpPr txBox="1"/>
          <p:nvPr>
            <p:ph idx="1" type="body"/>
          </p:nvPr>
        </p:nvSpPr>
        <p:spPr>
          <a:xfrm>
            <a:off x="1371600" y="971550"/>
            <a:ext cx="39433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Agglomerative clustering: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</a:pPr>
            <a:r>
              <a:rPr lang="en-US" sz="1350"/>
              <a:t>First merge very similar instances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</a:pPr>
            <a:r>
              <a:rPr lang="en-US" sz="1350"/>
              <a:t>Incrementally build larger clusters out of smaller clusters</a:t>
            </a:r>
            <a:endParaRPr/>
          </a:p>
          <a:p>
            <a:pPr indent="-16192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Algorithm: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</a:pPr>
            <a:r>
              <a:rPr lang="en-US" sz="1350"/>
              <a:t>Maintain a set of clusters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</a:pPr>
            <a:r>
              <a:rPr lang="en-US" sz="1350"/>
              <a:t>Initially, each instance in its own cluster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</a:pPr>
            <a:r>
              <a:rPr lang="en-US" sz="1350"/>
              <a:t>Repeat: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Pick the two </a:t>
            </a:r>
            <a:r>
              <a:rPr lang="en-US" sz="1200">
                <a:solidFill>
                  <a:srgbClr val="CC0000"/>
                </a:solidFill>
              </a:rPr>
              <a:t>closest </a:t>
            </a:r>
            <a:r>
              <a:rPr lang="en-US" sz="1200"/>
              <a:t>clusters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Char char="•"/>
            </a:pPr>
            <a:r>
              <a:rPr lang="en-US" sz="1200" u="sng">
                <a:solidFill>
                  <a:srgbClr val="FF0000"/>
                </a:solidFill>
              </a:rPr>
              <a:t>Merge</a:t>
            </a:r>
            <a:r>
              <a:rPr lang="en-US" sz="1200"/>
              <a:t> them into a new cluster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Stop when there’s only one cluster left</a:t>
            </a:r>
            <a:endParaRPr/>
          </a:p>
          <a:p>
            <a:pPr indent="-16192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Produces not one clustering, but a family of clusters represented by a </a:t>
            </a:r>
            <a:r>
              <a:rPr lang="en-US" sz="1500">
                <a:solidFill>
                  <a:srgbClr val="CC0000"/>
                </a:solidFill>
              </a:rPr>
              <a:t>dendrogram</a:t>
            </a:r>
            <a:endParaRPr sz="1500">
              <a:solidFill>
                <a:srgbClr val="CC0000"/>
              </a:solidFill>
            </a:endParaRPr>
          </a:p>
          <a:p>
            <a:pPr indent="-128587" lvl="1" marL="557213" rtl="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 sz="1350"/>
          </a:p>
        </p:txBody>
      </p:sp>
      <p:sp>
        <p:nvSpPr>
          <p:cNvPr id="1052" name="Google Shape;1052;p5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053" name="Google Shape;1053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54" name="Google Shape;1054;p54"/>
          <p:cNvGrpSpPr/>
          <p:nvPr/>
        </p:nvGrpSpPr>
        <p:grpSpPr>
          <a:xfrm>
            <a:off x="5881925" y="4270773"/>
            <a:ext cx="351951" cy="335031"/>
            <a:chOff x="3980" y="3587"/>
            <a:chExt cx="296" cy="281"/>
          </a:xfrm>
        </p:grpSpPr>
        <p:sp>
          <p:nvSpPr>
            <p:cNvPr id="1055" name="Google Shape;1055;p54"/>
            <p:cNvSpPr/>
            <p:nvPr/>
          </p:nvSpPr>
          <p:spPr>
            <a:xfrm rot="4777107">
              <a:off x="4222" y="3814"/>
              <a:ext cx="47" cy="53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4"/>
            <p:cNvSpPr/>
            <p:nvPr/>
          </p:nvSpPr>
          <p:spPr>
            <a:xfrm rot="4777107">
              <a:off x="3987" y="3803"/>
              <a:ext cx="47" cy="53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4040" y="3587"/>
              <a:ext cx="215" cy="122"/>
            </a:xfrm>
            <a:prstGeom prst="ellipse">
              <a:avLst/>
            </a:prstGeom>
            <a:noFill/>
            <a:ln cap="flat" cmpd="sng" w="127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8" name="Google Shape;1058;p54"/>
            <p:cNvCxnSpPr/>
            <p:nvPr/>
          </p:nvCxnSpPr>
          <p:spPr>
            <a:xfrm flipH="1" rot="10800000">
              <a:off x="4032" y="3702"/>
              <a:ext cx="62" cy="92"/>
            </a:xfrm>
            <a:prstGeom prst="straightConnector1">
              <a:avLst/>
            </a:prstGeom>
            <a:noFill/>
            <a:ln cap="flat" cmpd="sng" w="1270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Google Shape;1059;p54"/>
            <p:cNvCxnSpPr/>
            <p:nvPr/>
          </p:nvCxnSpPr>
          <p:spPr>
            <a:xfrm>
              <a:off x="4186" y="3717"/>
              <a:ext cx="62" cy="123"/>
            </a:xfrm>
            <a:prstGeom prst="straightConnector1">
              <a:avLst/>
            </a:prstGeom>
            <a:noFill/>
            <a:ln cap="flat" cmpd="sng" w="12700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0" name="Google Shape;1060;p54"/>
          <p:cNvGrpSpPr/>
          <p:nvPr/>
        </p:nvGrpSpPr>
        <p:grpSpPr>
          <a:xfrm>
            <a:off x="6582013" y="4286250"/>
            <a:ext cx="351951" cy="335031"/>
            <a:chOff x="4568" y="3600"/>
            <a:chExt cx="296" cy="281"/>
          </a:xfrm>
        </p:grpSpPr>
        <p:sp>
          <p:nvSpPr>
            <p:cNvPr id="1061" name="Google Shape;1061;p54"/>
            <p:cNvSpPr/>
            <p:nvPr/>
          </p:nvSpPr>
          <p:spPr>
            <a:xfrm rot="4777107">
              <a:off x="4810" y="3827"/>
              <a:ext cx="47" cy="53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4"/>
            <p:cNvSpPr/>
            <p:nvPr/>
          </p:nvSpPr>
          <p:spPr>
            <a:xfrm rot="4777107">
              <a:off x="4575" y="3816"/>
              <a:ext cx="47" cy="53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4628" y="3600"/>
              <a:ext cx="215" cy="122"/>
            </a:xfrm>
            <a:prstGeom prst="ellipse">
              <a:avLst/>
            </a:prstGeom>
            <a:noFill/>
            <a:ln cap="flat" cmpd="sng" w="127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4" name="Google Shape;1064;p54"/>
            <p:cNvCxnSpPr/>
            <p:nvPr/>
          </p:nvCxnSpPr>
          <p:spPr>
            <a:xfrm flipH="1" rot="10800000">
              <a:off x="4620" y="3715"/>
              <a:ext cx="62" cy="92"/>
            </a:xfrm>
            <a:prstGeom prst="straightConnector1">
              <a:avLst/>
            </a:prstGeom>
            <a:noFill/>
            <a:ln cap="flat" cmpd="sng" w="127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Google Shape;1065;p54"/>
            <p:cNvCxnSpPr/>
            <p:nvPr/>
          </p:nvCxnSpPr>
          <p:spPr>
            <a:xfrm>
              <a:off x="4774" y="3730"/>
              <a:ext cx="50" cy="99"/>
            </a:xfrm>
            <a:prstGeom prst="straightConnector1">
              <a:avLst/>
            </a:prstGeom>
            <a:noFill/>
            <a:ln cap="flat" cmpd="sng" w="127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6" name="Google Shape;1066;p54"/>
          <p:cNvGrpSpPr/>
          <p:nvPr/>
        </p:nvGrpSpPr>
        <p:grpSpPr>
          <a:xfrm>
            <a:off x="6872287" y="4000500"/>
            <a:ext cx="410530" cy="575538"/>
            <a:chOff x="4812" y="3360"/>
            <a:chExt cx="345" cy="483"/>
          </a:xfrm>
        </p:grpSpPr>
        <p:sp>
          <p:nvSpPr>
            <p:cNvPr id="1067" name="Google Shape;1067;p54"/>
            <p:cNvSpPr/>
            <p:nvPr/>
          </p:nvSpPr>
          <p:spPr>
            <a:xfrm rot="4777107">
              <a:off x="5103" y="3789"/>
              <a:ext cx="47" cy="53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4812" y="3360"/>
              <a:ext cx="215" cy="122"/>
            </a:xfrm>
            <a:prstGeom prst="ellipse">
              <a:avLst/>
            </a:prstGeom>
            <a:noFill/>
            <a:ln cap="flat" cmpd="sng" w="12700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9" name="Google Shape;1069;p54"/>
            <p:cNvCxnSpPr/>
            <p:nvPr/>
          </p:nvCxnSpPr>
          <p:spPr>
            <a:xfrm flipH="1" rot="10800000">
              <a:off x="4812" y="3504"/>
              <a:ext cx="62" cy="92"/>
            </a:xfrm>
            <a:prstGeom prst="straightConnector1">
              <a:avLst/>
            </a:prstGeom>
            <a:noFill/>
            <a:ln cap="flat" cmpd="sng" w="12700">
              <a:solidFill>
                <a:schemeClr val="hlink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0" name="Google Shape;1070;p54"/>
            <p:cNvCxnSpPr/>
            <p:nvPr/>
          </p:nvCxnSpPr>
          <p:spPr>
            <a:xfrm>
              <a:off x="4956" y="3504"/>
              <a:ext cx="144" cy="288"/>
            </a:xfrm>
            <a:prstGeom prst="straightConnector1">
              <a:avLst/>
            </a:prstGeom>
            <a:noFill/>
            <a:ln cap="flat" cmpd="sng" w="12700">
              <a:solidFill>
                <a:schemeClr val="hlink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71" name="Google Shape;1071;p54"/>
          <p:cNvGrpSpPr/>
          <p:nvPr/>
        </p:nvGrpSpPr>
        <p:grpSpPr>
          <a:xfrm>
            <a:off x="5539859" y="1309525"/>
            <a:ext cx="2212226" cy="1837762"/>
            <a:chOff x="3693" y="1100"/>
            <a:chExt cx="1858" cy="1544"/>
          </a:xfrm>
        </p:grpSpPr>
        <p:sp>
          <p:nvSpPr>
            <p:cNvPr id="1072" name="Google Shape;1072;p54"/>
            <p:cNvSpPr/>
            <p:nvPr/>
          </p:nvSpPr>
          <p:spPr>
            <a:xfrm>
              <a:off x="4177" y="1941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5345" y="1804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4363" y="1833"/>
              <a:ext cx="61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4560" y="2592"/>
              <a:ext cx="60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4608" y="1872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4552" y="1352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4033" y="1271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3792" y="2352"/>
              <a:ext cx="53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4944" y="2016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5136" y="1440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4"/>
            <p:cNvSpPr/>
            <p:nvPr/>
          </p:nvSpPr>
          <p:spPr>
            <a:xfrm rot="-1118274">
              <a:off x="5485" y="1572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 rot="-1118274">
              <a:off x="4752" y="2352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 rot="-1118274">
              <a:off x="4975" y="2306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 rot="-1118274">
              <a:off x="4005" y="2020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 rot="-1118274">
              <a:off x="4561" y="1356"/>
              <a:ext cx="53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4"/>
            <p:cNvSpPr/>
            <p:nvPr/>
          </p:nvSpPr>
          <p:spPr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 rot="-1118274">
              <a:off x="4038" y="1417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 rot="-1118274">
              <a:off x="4254" y="2007"/>
              <a:ext cx="60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 rot="-1118274">
              <a:off x="5232" y="1904"/>
              <a:ext cx="52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 rot="-1118274">
              <a:off x="4935" y="1295"/>
              <a:ext cx="61" cy="47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 rot="5895381">
              <a:off x="3699" y="1293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 rot="5895381">
              <a:off x="4419" y="2061"/>
              <a:ext cx="55" cy="6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 rot="5895381">
              <a:off x="4046" y="1873"/>
              <a:ext cx="47" cy="6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 rot="5895381">
              <a:off x="4467" y="1389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 rot="5895381">
              <a:off x="5064" y="2064"/>
              <a:ext cx="55" cy="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 rot="5895381">
              <a:off x="5244" y="1646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 rot="5895381">
              <a:off x="3830" y="1097"/>
              <a:ext cx="47" cy="6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 rot="5895381">
              <a:off x="4917" y="1353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 rot="5895381">
              <a:off x="4847" y="2401"/>
              <a:ext cx="55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 rot="4777107">
              <a:off x="4734" y="2589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 rot="4777107">
              <a:off x="3787" y="1842"/>
              <a:ext cx="55" cy="6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 rot="4777107">
              <a:off x="4085" y="2223"/>
              <a:ext cx="55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 rot="4777107">
              <a:off x="3843" y="1245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 rot="4777107">
              <a:off x="5142" y="2154"/>
              <a:ext cx="48" cy="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 rot="4777107">
              <a:off x="5055" y="1634"/>
              <a:ext cx="47" cy="61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 rot="4777107">
              <a:off x="4638" y="1445"/>
              <a:ext cx="47" cy="53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 rot="4777107">
              <a:off x="4464" y="1845"/>
              <a:ext cx="55" cy="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 rot="4777107">
              <a:off x="4955" y="2422"/>
              <a:ext cx="47" cy="6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0" name="Google Shape;1110;p54"/>
            <p:cNvCxnSpPr/>
            <p:nvPr/>
          </p:nvCxnSpPr>
          <p:spPr>
            <a:xfrm>
              <a:off x="4387" y="1859"/>
              <a:ext cx="29" cy="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1" name="Google Shape;1111;p54"/>
          <p:cNvGrpSpPr/>
          <p:nvPr/>
        </p:nvGrpSpPr>
        <p:grpSpPr>
          <a:xfrm>
            <a:off x="6897052" y="1471133"/>
            <a:ext cx="257654" cy="305762"/>
            <a:chOff x="4833" y="1236"/>
            <a:chExt cx="216" cy="257"/>
          </a:xfrm>
        </p:grpSpPr>
        <p:sp>
          <p:nvSpPr>
            <p:cNvPr id="1112" name="Google Shape;1112;p54"/>
            <p:cNvSpPr/>
            <p:nvPr/>
          </p:nvSpPr>
          <p:spPr>
            <a:xfrm rot="-1118274">
              <a:off x="4935" y="1295"/>
              <a:ext cx="61" cy="47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 rot="5895381">
              <a:off x="4917" y="1353"/>
              <a:ext cx="47" cy="53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 rot="-3656724">
              <a:off x="4828" y="1303"/>
              <a:ext cx="226" cy="122"/>
            </a:xfrm>
            <a:prstGeom prst="ellipse">
              <a:avLst/>
            </a:prstGeom>
            <a:noFill/>
            <a:ln cap="flat" cmpd="sng" w="127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5" name="Google Shape;1115;p54"/>
            <p:cNvCxnSpPr/>
            <p:nvPr/>
          </p:nvCxnSpPr>
          <p:spPr>
            <a:xfrm flipH="1" rot="10800000">
              <a:off x="4940" y="1344"/>
              <a:ext cx="19" cy="38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6" name="Google Shape;1116;p54"/>
          <p:cNvGrpSpPr/>
          <p:nvPr/>
        </p:nvGrpSpPr>
        <p:grpSpPr>
          <a:xfrm>
            <a:off x="6291697" y="2141095"/>
            <a:ext cx="287263" cy="182653"/>
            <a:chOff x="4324" y="1798"/>
            <a:chExt cx="241" cy="153"/>
          </a:xfrm>
        </p:grpSpPr>
        <p:sp>
          <p:nvSpPr>
            <p:cNvPr id="1117" name="Google Shape;1117;p54"/>
            <p:cNvSpPr/>
            <p:nvPr/>
          </p:nvSpPr>
          <p:spPr>
            <a:xfrm>
              <a:off x="4363" y="1833"/>
              <a:ext cx="61" cy="48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 rot="4777107">
              <a:off x="4464" y="1845"/>
              <a:ext cx="55" cy="6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 rot="499056">
              <a:off x="4332" y="1814"/>
              <a:ext cx="226" cy="122"/>
            </a:xfrm>
            <a:prstGeom prst="ellipse">
              <a:avLst/>
            </a:prstGeom>
            <a:noFill/>
            <a:ln cap="flat" cmpd="sng" w="127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0" name="Google Shape;1120;p54"/>
            <p:cNvCxnSpPr/>
            <p:nvPr/>
          </p:nvCxnSpPr>
          <p:spPr>
            <a:xfrm>
              <a:off x="4387" y="1859"/>
              <a:ext cx="29" cy="6"/>
            </a:xfrm>
            <a:prstGeom prst="straightConnector1">
              <a:avLst/>
            </a:prstGeom>
            <a:noFill/>
            <a:ln cap="flat" cmpd="sng" w="28575">
              <a:solidFill>
                <a:srgbClr val="008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1" name="Google Shape;1121;p54"/>
          <p:cNvGrpSpPr/>
          <p:nvPr/>
        </p:nvGrpSpPr>
        <p:grpSpPr>
          <a:xfrm>
            <a:off x="6794876" y="1390987"/>
            <a:ext cx="454864" cy="445810"/>
            <a:chOff x="4747" y="1168"/>
            <a:chExt cx="382" cy="374"/>
          </a:xfrm>
        </p:grpSpPr>
        <p:sp>
          <p:nvSpPr>
            <p:cNvPr id="1122" name="Google Shape;1122;p54"/>
            <p:cNvSpPr/>
            <p:nvPr/>
          </p:nvSpPr>
          <p:spPr>
            <a:xfrm rot="-1118274">
              <a:off x="4800" y="1344"/>
              <a:ext cx="61" cy="47"/>
            </a:xfrm>
            <a:prstGeom prst="ellipse">
              <a:avLst/>
            </a:prstGeom>
            <a:solidFill>
              <a:schemeClr val="hlink"/>
            </a:solidFill>
            <a:ln cap="flat" cmpd="sng" w="9525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 rot="499056">
              <a:off x="4769" y="1191"/>
              <a:ext cx="338" cy="329"/>
            </a:xfrm>
            <a:prstGeom prst="ellipse">
              <a:avLst/>
            </a:prstGeom>
            <a:noFill/>
            <a:ln cap="flat" cmpd="sng" w="12700">
              <a:solidFill>
                <a:schemeClr val="hlink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4" name="Google Shape;1124;p54"/>
            <p:cNvCxnSpPr/>
            <p:nvPr/>
          </p:nvCxnSpPr>
          <p:spPr>
            <a:xfrm>
              <a:off x="4836" y="1364"/>
              <a:ext cx="108" cy="23"/>
            </a:xfrm>
            <a:prstGeom prst="straightConnector1">
              <a:avLst/>
            </a:prstGeom>
            <a:noFill/>
            <a:ln cap="flat" cmpd="sng" w="28575">
              <a:solidFill>
                <a:schemeClr val="hlink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Agglomerative Clustering</a:t>
            </a:r>
            <a:endParaRPr/>
          </a:p>
        </p:txBody>
      </p:sp>
      <p:sp>
        <p:nvSpPr>
          <p:cNvPr id="1130" name="Google Shape;1130;p55"/>
          <p:cNvSpPr txBox="1"/>
          <p:nvPr>
            <p:ph idx="1" type="body"/>
          </p:nvPr>
        </p:nvSpPr>
        <p:spPr>
          <a:xfrm>
            <a:off x="1371600" y="971550"/>
            <a:ext cx="37719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How should we define “closest” for clusters with multiple elements?</a:t>
            </a:r>
            <a:endParaRPr/>
          </a:p>
          <a:p>
            <a:pPr indent="-1428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571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Many options</a:t>
            </a:r>
            <a:endParaRPr/>
          </a:p>
          <a:p>
            <a:pPr indent="-214312" lvl="1" marL="557213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8000"/>
              </a:buClr>
              <a:buSzPts val="1500"/>
              <a:buChar char="–"/>
            </a:pPr>
            <a:r>
              <a:rPr lang="en-US" sz="1500">
                <a:solidFill>
                  <a:srgbClr val="008000"/>
                </a:solidFill>
              </a:rPr>
              <a:t>Closest pair</a:t>
            </a:r>
            <a:r>
              <a:rPr lang="en-US" sz="1500"/>
              <a:t> (single-link clustering)</a:t>
            </a:r>
            <a:endParaRPr/>
          </a:p>
          <a:p>
            <a:pPr indent="-214312" lvl="1" marL="557213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CC0000"/>
              </a:buClr>
              <a:buSzPts val="1500"/>
              <a:buChar char="–"/>
            </a:pPr>
            <a:r>
              <a:rPr lang="en-US" sz="1500">
                <a:solidFill>
                  <a:srgbClr val="CC0000"/>
                </a:solidFill>
              </a:rPr>
              <a:t>Farthest pair</a:t>
            </a:r>
            <a:r>
              <a:rPr lang="en-US" sz="1500"/>
              <a:t> (complete-link clustering)</a:t>
            </a:r>
            <a:endParaRPr/>
          </a:p>
          <a:p>
            <a:pPr indent="-214312" lvl="1" marL="557213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Average of all pairs</a:t>
            </a:r>
            <a:endParaRPr/>
          </a:p>
          <a:p>
            <a:pPr indent="-214312" lvl="1" marL="557213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US" sz="1500"/>
              <a:t>Ward’s method (min variance, like k-means)</a:t>
            </a:r>
            <a:endParaRPr/>
          </a:p>
          <a:p>
            <a:pPr indent="-214312" lvl="1" marL="557213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/>
          </a:p>
          <a:p>
            <a:pPr indent="-257175" lvl="0" marL="25717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Different choices create different clustering behaviors</a:t>
            </a:r>
            <a:endParaRPr/>
          </a:p>
        </p:txBody>
      </p:sp>
      <p:sp>
        <p:nvSpPr>
          <p:cNvPr id="1131" name="Google Shape;1131;p5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132" name="Google Shape;1132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3" name="Google Shape;1133;p55"/>
          <p:cNvSpPr/>
          <p:nvPr/>
        </p:nvSpPr>
        <p:spPr>
          <a:xfrm>
            <a:off x="6457950" y="120015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5"/>
          <p:cNvSpPr/>
          <p:nvPr/>
        </p:nvSpPr>
        <p:spPr>
          <a:xfrm>
            <a:off x="5143500" y="120015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55"/>
          <p:cNvSpPr/>
          <p:nvPr/>
        </p:nvSpPr>
        <p:spPr>
          <a:xfrm>
            <a:off x="5486400" y="14859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55"/>
          <p:cNvSpPr/>
          <p:nvPr/>
        </p:nvSpPr>
        <p:spPr>
          <a:xfrm>
            <a:off x="5429250" y="18859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55"/>
          <p:cNvSpPr/>
          <p:nvPr/>
        </p:nvSpPr>
        <p:spPr>
          <a:xfrm>
            <a:off x="6629400" y="16573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55"/>
          <p:cNvSpPr/>
          <p:nvPr/>
        </p:nvSpPr>
        <p:spPr>
          <a:xfrm>
            <a:off x="6972300" y="18859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5"/>
          <p:cNvSpPr/>
          <p:nvPr/>
        </p:nvSpPr>
        <p:spPr>
          <a:xfrm>
            <a:off x="7086600" y="13716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55"/>
          <p:cNvSpPr/>
          <p:nvPr/>
        </p:nvSpPr>
        <p:spPr>
          <a:xfrm>
            <a:off x="5829300" y="14859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1" name="Google Shape;1141;p55"/>
          <p:cNvCxnSpPr>
            <a:stCxn id="1140" idx="6"/>
            <a:endCxn id="1137" idx="2"/>
          </p:cNvCxnSpPr>
          <p:nvPr/>
        </p:nvCxnSpPr>
        <p:spPr>
          <a:xfrm>
            <a:off x="5943600" y="1543050"/>
            <a:ext cx="685800" cy="171600"/>
          </a:xfrm>
          <a:prstGeom prst="straightConnector1">
            <a:avLst/>
          </a:prstGeom>
          <a:noFill/>
          <a:ln cap="flat" cmpd="sng" w="635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55"/>
          <p:cNvCxnSpPr>
            <a:stCxn id="1136" idx="6"/>
            <a:endCxn id="1139" idx="2"/>
          </p:cNvCxnSpPr>
          <p:nvPr/>
        </p:nvCxnSpPr>
        <p:spPr>
          <a:xfrm flipH="1" rot="10800000">
            <a:off x="5543550" y="1428600"/>
            <a:ext cx="1542900" cy="514500"/>
          </a:xfrm>
          <a:prstGeom prst="straightConnector1">
            <a:avLst/>
          </a:prstGeom>
          <a:noFill/>
          <a:ln cap="flat" cmpd="sng" w="635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55"/>
          <p:cNvSpPr/>
          <p:nvPr/>
        </p:nvSpPr>
        <p:spPr>
          <a:xfrm>
            <a:off x="6457950" y="245745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5"/>
          <p:cNvSpPr/>
          <p:nvPr/>
        </p:nvSpPr>
        <p:spPr>
          <a:xfrm>
            <a:off x="5143500" y="245745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5"/>
          <p:cNvSpPr/>
          <p:nvPr/>
        </p:nvSpPr>
        <p:spPr>
          <a:xfrm>
            <a:off x="5486400" y="27432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55"/>
          <p:cNvSpPr/>
          <p:nvPr/>
        </p:nvSpPr>
        <p:spPr>
          <a:xfrm>
            <a:off x="5429250" y="31432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55"/>
          <p:cNvSpPr/>
          <p:nvPr/>
        </p:nvSpPr>
        <p:spPr>
          <a:xfrm>
            <a:off x="6629400" y="29146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55"/>
          <p:cNvSpPr/>
          <p:nvPr/>
        </p:nvSpPr>
        <p:spPr>
          <a:xfrm>
            <a:off x="6972300" y="31432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55"/>
          <p:cNvSpPr/>
          <p:nvPr/>
        </p:nvSpPr>
        <p:spPr>
          <a:xfrm>
            <a:off x="7086600" y="26289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55"/>
          <p:cNvSpPr/>
          <p:nvPr/>
        </p:nvSpPr>
        <p:spPr>
          <a:xfrm>
            <a:off x="5829300" y="27432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1" name="Google Shape;1151;p55"/>
          <p:cNvCxnSpPr>
            <a:stCxn id="1150" idx="6"/>
            <a:endCxn id="1147" idx="2"/>
          </p:cNvCxnSpPr>
          <p:nvPr/>
        </p:nvCxnSpPr>
        <p:spPr>
          <a:xfrm>
            <a:off x="5943600" y="2800350"/>
            <a:ext cx="685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55"/>
          <p:cNvCxnSpPr>
            <a:stCxn id="1146" idx="6"/>
            <a:endCxn id="1149" idx="2"/>
          </p:cNvCxnSpPr>
          <p:nvPr/>
        </p:nvCxnSpPr>
        <p:spPr>
          <a:xfrm flipH="1" rot="10800000">
            <a:off x="5543550" y="2685900"/>
            <a:ext cx="1542900" cy="51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55"/>
          <p:cNvCxnSpPr>
            <a:stCxn id="1145" idx="6"/>
            <a:endCxn id="1148" idx="2"/>
          </p:cNvCxnSpPr>
          <p:nvPr/>
        </p:nvCxnSpPr>
        <p:spPr>
          <a:xfrm>
            <a:off x="5600700" y="2800350"/>
            <a:ext cx="1371600" cy="4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55"/>
          <p:cNvCxnSpPr>
            <a:stCxn id="1150" idx="6"/>
            <a:endCxn id="1149" idx="2"/>
          </p:cNvCxnSpPr>
          <p:nvPr/>
        </p:nvCxnSpPr>
        <p:spPr>
          <a:xfrm flipH="1" rot="10800000">
            <a:off x="5943600" y="2686050"/>
            <a:ext cx="114300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55"/>
          <p:cNvCxnSpPr>
            <a:stCxn id="1145" idx="6"/>
            <a:endCxn id="1147" idx="2"/>
          </p:cNvCxnSpPr>
          <p:nvPr/>
        </p:nvCxnSpPr>
        <p:spPr>
          <a:xfrm>
            <a:off x="5600700" y="2800350"/>
            <a:ext cx="10287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55"/>
          <p:cNvCxnSpPr>
            <a:stCxn id="1146" idx="6"/>
            <a:endCxn id="1148" idx="2"/>
          </p:cNvCxnSpPr>
          <p:nvPr/>
        </p:nvCxnSpPr>
        <p:spPr>
          <a:xfrm>
            <a:off x="5543550" y="3200400"/>
            <a:ext cx="14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55"/>
          <p:cNvCxnSpPr>
            <a:stCxn id="1150" idx="6"/>
            <a:endCxn id="1148" idx="2"/>
          </p:cNvCxnSpPr>
          <p:nvPr/>
        </p:nvCxnSpPr>
        <p:spPr>
          <a:xfrm>
            <a:off x="5943600" y="2800350"/>
            <a:ext cx="1028700" cy="4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55"/>
          <p:cNvCxnSpPr>
            <a:stCxn id="1145" idx="6"/>
            <a:endCxn id="1149" idx="2"/>
          </p:cNvCxnSpPr>
          <p:nvPr/>
        </p:nvCxnSpPr>
        <p:spPr>
          <a:xfrm flipH="1" rot="10800000">
            <a:off x="5600700" y="2686050"/>
            <a:ext cx="1485900" cy="1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55"/>
          <p:cNvCxnSpPr>
            <a:stCxn id="1146" idx="6"/>
            <a:endCxn id="1147" idx="2"/>
          </p:cNvCxnSpPr>
          <p:nvPr/>
        </p:nvCxnSpPr>
        <p:spPr>
          <a:xfrm flipH="1" rot="10800000">
            <a:off x="5543550" y="2971800"/>
            <a:ext cx="10857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0" name="Google Shape;1160;p55"/>
          <p:cNvSpPr/>
          <p:nvPr/>
        </p:nvSpPr>
        <p:spPr>
          <a:xfrm>
            <a:off x="6457950" y="377190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55"/>
          <p:cNvSpPr/>
          <p:nvPr/>
        </p:nvSpPr>
        <p:spPr>
          <a:xfrm>
            <a:off x="5143500" y="3771900"/>
            <a:ext cx="1028700" cy="1028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55"/>
          <p:cNvSpPr/>
          <p:nvPr/>
        </p:nvSpPr>
        <p:spPr>
          <a:xfrm>
            <a:off x="5486400" y="40576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5"/>
          <p:cNvSpPr/>
          <p:nvPr/>
        </p:nvSpPr>
        <p:spPr>
          <a:xfrm>
            <a:off x="5429250" y="44577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5"/>
          <p:cNvSpPr/>
          <p:nvPr/>
        </p:nvSpPr>
        <p:spPr>
          <a:xfrm>
            <a:off x="6629400" y="42291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5"/>
          <p:cNvSpPr/>
          <p:nvPr/>
        </p:nvSpPr>
        <p:spPr>
          <a:xfrm>
            <a:off x="6972300" y="445770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55"/>
          <p:cNvSpPr/>
          <p:nvPr/>
        </p:nvSpPr>
        <p:spPr>
          <a:xfrm>
            <a:off x="7086600" y="39433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55"/>
          <p:cNvSpPr/>
          <p:nvPr/>
        </p:nvSpPr>
        <p:spPr>
          <a:xfrm>
            <a:off x="5829300" y="4057650"/>
            <a:ext cx="114300" cy="114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55"/>
          <p:cNvSpPr/>
          <p:nvPr/>
        </p:nvSpPr>
        <p:spPr>
          <a:xfrm>
            <a:off x="5600700" y="4229100"/>
            <a:ext cx="171450" cy="17145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5"/>
          <p:cNvSpPr/>
          <p:nvPr/>
        </p:nvSpPr>
        <p:spPr>
          <a:xfrm>
            <a:off x="6858000" y="4171950"/>
            <a:ext cx="171450" cy="171450"/>
          </a:xfrm>
          <a:prstGeom prst="rect">
            <a:avLst/>
          </a:prstGeom>
          <a:solidFill>
            <a:srgbClr val="3333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5"/>
          <p:cNvSpPr/>
          <p:nvPr/>
        </p:nvSpPr>
        <p:spPr>
          <a:xfrm>
            <a:off x="6229350" y="4229100"/>
            <a:ext cx="171450" cy="171450"/>
          </a:xfrm>
          <a:prstGeom prst="rect">
            <a:avLst/>
          </a:prstGeom>
          <a:solidFill>
            <a:srgbClr val="CC00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6"/>
          <p:cNvSpPr txBox="1"/>
          <p:nvPr>
            <p:ph type="title"/>
          </p:nvPr>
        </p:nvSpPr>
        <p:spPr>
          <a:xfrm>
            <a:off x="1485900" y="0"/>
            <a:ext cx="6172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/>
              <a:t>Clustering Application</a:t>
            </a:r>
            <a:endParaRPr/>
          </a:p>
        </p:txBody>
      </p:sp>
      <p:sp>
        <p:nvSpPr>
          <p:cNvPr id="1176" name="Google Shape;1176;p5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177" name="Google Shape;1177;p5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178" name="Google Shape;1178;p5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_news.png" id="1179" name="Google Shape;11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741" y="628650"/>
            <a:ext cx="6418659" cy="43826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56"/>
          <p:cNvSpPr/>
          <p:nvPr/>
        </p:nvSpPr>
        <p:spPr>
          <a:xfrm>
            <a:off x="4629150" y="2971800"/>
            <a:ext cx="3371850" cy="217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6"/>
          <p:cNvSpPr txBox="1"/>
          <p:nvPr/>
        </p:nvSpPr>
        <p:spPr>
          <a:xfrm>
            <a:off x="4772025" y="3143251"/>
            <a:ext cx="30289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Top-level categories:  supervised classification</a:t>
            </a:r>
            <a:endParaRPr/>
          </a:p>
        </p:txBody>
      </p:sp>
      <p:sp>
        <p:nvSpPr>
          <p:cNvPr id="1182" name="Google Shape;1182;p56"/>
          <p:cNvSpPr txBox="1"/>
          <p:nvPr/>
        </p:nvSpPr>
        <p:spPr>
          <a:xfrm>
            <a:off x="4800600" y="4120754"/>
            <a:ext cx="30289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Story groupings: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unsupervised clustering</a:t>
            </a:r>
            <a:endParaRPr/>
          </a:p>
        </p:txBody>
      </p:sp>
      <p:sp>
        <p:nvSpPr>
          <p:cNvPr id="1183" name="Google Shape;1183;p56"/>
          <p:cNvSpPr/>
          <p:nvPr/>
        </p:nvSpPr>
        <p:spPr>
          <a:xfrm>
            <a:off x="1143000" y="2857500"/>
            <a:ext cx="3600450" cy="514350"/>
          </a:xfrm>
          <a:prstGeom prst="ellipse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6"/>
          <p:cNvSpPr/>
          <p:nvPr/>
        </p:nvSpPr>
        <p:spPr>
          <a:xfrm>
            <a:off x="1143000" y="969578"/>
            <a:ext cx="3600450" cy="514350"/>
          </a:xfrm>
          <a:prstGeom prst="ellipse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56"/>
          <p:cNvSpPr/>
          <p:nvPr/>
        </p:nvSpPr>
        <p:spPr>
          <a:xfrm>
            <a:off x="1143000" y="4000500"/>
            <a:ext cx="3600450" cy="10287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Clustering Algorithms (Review)</a:t>
            </a:r>
            <a:endParaRPr/>
          </a:p>
        </p:txBody>
      </p:sp>
      <p:sp>
        <p:nvSpPr>
          <p:cNvPr id="1191" name="Google Shape;1191;p5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Naïve Bayes Model (AUTOCLASS)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Select M</a:t>
            </a:r>
            <a:r>
              <a:rPr baseline="-25000" lang="en-US"/>
              <a:t>i</a:t>
            </a:r>
            <a:r>
              <a:rPr lang="en-US"/>
              <a:t> that has the best P(D|M</a:t>
            </a:r>
            <a:r>
              <a:rPr baseline="-25000" lang="en-US"/>
              <a:t>i</a:t>
            </a:r>
            <a:r>
              <a:rPr lang="en-US"/>
              <a:t>), 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K-Means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Loop until no improvement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Assign data to the nearest cluster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Adjust clusters to fit the assignments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Agglomerative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Always merge the pair of “closest” clusters</a:t>
            </a:r>
            <a:endParaRPr/>
          </a:p>
        </p:txBody>
      </p:sp>
      <p:sp>
        <p:nvSpPr>
          <p:cNvPr id="1192" name="Google Shape;1192;p5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193" name="Google Shape;1193;p5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194" name="Google Shape;1194;p5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THE EM ALGORITHM</a:t>
            </a:r>
            <a:endParaRPr/>
          </a:p>
        </p:txBody>
      </p:sp>
      <p:sp>
        <p:nvSpPr>
          <p:cNvPr id="1200" name="Google Shape;1200;p5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201" name="Google Shape;1201;p5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202" name="Google Shape;1202;p5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203" name="Google Shape;1203;p5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5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The EM Algorithm</a:t>
            </a:r>
            <a:endParaRPr/>
          </a:p>
        </p:txBody>
      </p:sp>
      <p:sp>
        <p:nvSpPr>
          <p:cNvPr id="1209" name="Google Shape;1209;p5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It is not an “algorithm”, it is a </a:t>
            </a:r>
            <a:r>
              <a:rPr b="1" lang="en-US">
                <a:solidFill>
                  <a:srgbClr val="000000"/>
                </a:solidFill>
              </a:rPr>
              <a:t>Framework</a:t>
            </a:r>
            <a:r>
              <a:rPr lang="en-US"/>
              <a:t>!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loop of two phases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Estimation (using Maximum likelihood)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Modification (using Expectation maximization)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example, when we do clustering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Phase 1: update assignment (data to cluster)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Phase 2: update means (adjust clusters)</a:t>
            </a:r>
            <a:endParaRPr/>
          </a:p>
        </p:txBody>
      </p:sp>
      <p:sp>
        <p:nvSpPr>
          <p:cNvPr id="1210" name="Google Shape;1210;p5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211" name="Google Shape;1211;p5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Bayesian Learning</a:t>
            </a:r>
            <a:endParaRPr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12956" y="1063229"/>
            <a:ext cx="6863111" cy="31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Objective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Given a set of new data </a:t>
            </a:r>
            <a:r>
              <a:rPr i="1" lang="en-US"/>
              <a:t>D</a:t>
            </a:r>
            <a:r>
              <a:rPr lang="en-US"/>
              <a:t>, and background knowledge </a:t>
            </a:r>
            <a:r>
              <a:rPr i="1" lang="en-US"/>
              <a:t>X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Predict a concept </a:t>
            </a:r>
            <a:r>
              <a:rPr i="1" lang="en-US"/>
              <a:t>C</a:t>
            </a:r>
            <a:r>
              <a:rPr baseline="-25000" i="1" lang="en-US"/>
              <a:t>j</a:t>
            </a:r>
            <a:r>
              <a:rPr lang="en-US"/>
              <a:t> where P(</a:t>
            </a:r>
            <a:r>
              <a:rPr i="1" lang="en-US"/>
              <a:t>C</a:t>
            </a:r>
            <a:r>
              <a:rPr baseline="-25000" i="1" lang="en-US"/>
              <a:t>j</a:t>
            </a:r>
            <a:r>
              <a:rPr lang="en-US"/>
              <a:t>|</a:t>
            </a:r>
            <a:r>
              <a:rPr i="1" lang="en-US"/>
              <a:t>DX</a:t>
            </a:r>
            <a:r>
              <a:rPr lang="en-US"/>
              <a:t>) is the most probable</a:t>
            </a:r>
            <a:endParaRPr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Incremental </a:t>
            </a:r>
            <a:r>
              <a:rPr lang="en-US"/>
              <a:t>Learning (</a:t>
            </a:r>
            <a:r>
              <a:rPr i="1" lang="en-US"/>
              <a:t>always learning</a:t>
            </a:r>
            <a:r>
              <a:rPr lang="en-US"/>
              <a:t>)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When training data come one at a time, t = 0, 1, …, </a:t>
            </a:r>
            <a:br>
              <a:rPr lang="en-US"/>
            </a:br>
            <a:r>
              <a:rPr lang="en-US"/>
              <a:t>where </a:t>
            </a:r>
            <a:r>
              <a:rPr i="1" lang="en-US"/>
              <a:t>X</a:t>
            </a:r>
            <a:r>
              <a:rPr baseline="-25000" i="1" lang="en-US"/>
              <a:t>t+1</a:t>
            </a:r>
            <a:r>
              <a:rPr lang="en-US"/>
              <a:t> is the (background) knowledge learned at time </a:t>
            </a:r>
            <a:r>
              <a:rPr i="1" lang="en-US"/>
              <a:t>t</a:t>
            </a:r>
            <a:endParaRPr/>
          </a:p>
          <a:p>
            <a:pPr indent="-90996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Batch </a:t>
            </a:r>
            <a:r>
              <a:rPr lang="en-US"/>
              <a:t>Learning (</a:t>
            </a:r>
            <a:r>
              <a:rPr i="1" lang="en-US"/>
              <a:t>learn once for all</a:t>
            </a:r>
            <a:r>
              <a:rPr lang="en-US"/>
              <a:t>) 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When all the training example data  </a:t>
            </a:r>
            <a:r>
              <a:rPr i="1" lang="en-US"/>
              <a:t>D</a:t>
            </a:r>
            <a:r>
              <a:rPr lang="en-US"/>
              <a:t> are known at the outset</a:t>
            </a:r>
            <a:endParaRPr/>
          </a:p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562" y="2890361"/>
            <a:ext cx="3506390" cy="5274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910" y="4206479"/>
            <a:ext cx="1868090" cy="514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5463750" y="370800"/>
            <a:ext cx="3389100" cy="72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at time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i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theory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i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knowledge at time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i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EM Algorithm</a:t>
            </a:r>
            <a:endParaRPr/>
          </a:p>
        </p:txBody>
      </p:sp>
      <p:sp>
        <p:nvSpPr>
          <p:cNvPr id="1217" name="Google Shape;1217;p60"/>
          <p:cNvSpPr txBox="1"/>
          <p:nvPr>
            <p:ph idx="1" type="body"/>
          </p:nvPr>
        </p:nvSpPr>
        <p:spPr>
          <a:xfrm>
            <a:off x="1389231" y="1052476"/>
            <a:ext cx="413407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A very general framework</a:t>
            </a:r>
            <a:endParaRPr/>
          </a:p>
          <a:p>
            <a:pPr indent="-257206" lvl="0" marL="257175" rtl="0" algn="l">
              <a:spcBef>
                <a:spcPts val="38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00">
                <a:solidFill>
                  <a:srgbClr val="000000"/>
                </a:solidFill>
              </a:rPr>
              <a:t>Many forms &amp; applications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Clustering with Gaussians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Bayesian net with hidden variables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Hidden Markov models (HMM)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Partially Observable Markov Decision Process (POMDP)</a:t>
            </a:r>
            <a:endParaRPr/>
          </a:p>
          <a:p>
            <a:pPr indent="-171481" lvl="2" marL="857250" rtl="0" algn="l">
              <a:spcBef>
                <a:spcPts val="277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1500">
                <a:solidFill>
                  <a:srgbClr val="000000"/>
                </a:solidFill>
              </a:rPr>
              <a:t>See e.g., ALFE 5.10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Others</a:t>
            </a:r>
            <a:endParaRPr/>
          </a:p>
          <a:p>
            <a:pPr indent="-257206" lvl="0" marL="257175" rtl="0" algn="l">
              <a:spcBef>
                <a:spcPts val="38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100">
                <a:solidFill>
                  <a:srgbClr val="000000"/>
                </a:solidFill>
              </a:rPr>
              <a:t>We describe it by form/applications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Clustering</a:t>
            </a:r>
            <a:endParaRPr/>
          </a:p>
          <a:p>
            <a:pPr indent="-214312" lvl="1" marL="557213" rtl="0" algn="l">
              <a:spcBef>
                <a:spcPts val="333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1800">
                <a:solidFill>
                  <a:srgbClr val="000000"/>
                </a:solidFill>
              </a:rPr>
              <a:t>Learning POMDP  🡸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when states are known</a:t>
            </a:r>
            <a:endParaRPr/>
          </a:p>
        </p:txBody>
      </p:sp>
      <p:sp>
        <p:nvSpPr>
          <p:cNvPr id="1218" name="Google Shape;1218;p6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219" name="Google Shape;1219;p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0" name="Google Shape;122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632854" y="508645"/>
            <a:ext cx="1208914" cy="231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340019" y="2345760"/>
            <a:ext cx="2056334" cy="13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4960" y="3709111"/>
            <a:ext cx="3201392" cy="124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Big Ideas</a:t>
            </a:r>
            <a:endParaRPr/>
          </a:p>
        </p:txBody>
      </p:sp>
      <p:sp>
        <p:nvSpPr>
          <p:cNvPr id="1228" name="Google Shape;1228;p61"/>
          <p:cNvSpPr txBox="1"/>
          <p:nvPr>
            <p:ph idx="1" type="body"/>
          </p:nvPr>
        </p:nvSpPr>
        <p:spPr>
          <a:xfrm>
            <a:off x="802888" y="989437"/>
            <a:ext cx="7620000" cy="3567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Training (aka, “parameter estimation” or </a:t>
            </a:r>
            <a:br>
              <a:rPr lang="en-US"/>
            </a:br>
            <a:r>
              <a:rPr lang="en-US"/>
              <a:t>                         “maximum likelihood estimation”)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Given data </a:t>
            </a:r>
            <a:r>
              <a:rPr i="1" lang="en-US"/>
              <a:t>X</a:t>
            </a:r>
            <a:r>
              <a:rPr lang="en-US"/>
              <a:t>={x</a:t>
            </a:r>
            <a:r>
              <a:rPr baseline="-25000" lang="en-US"/>
              <a:t>1</a:t>
            </a:r>
            <a:r>
              <a:rPr lang="en-US"/>
              <a:t>, x</a:t>
            </a:r>
            <a:r>
              <a:rPr baseline="-25000" lang="en-US"/>
              <a:t>2</a:t>
            </a:r>
            <a:r>
              <a:rPr lang="en-US"/>
              <a:t>, …, x</a:t>
            </a:r>
            <a:r>
              <a:rPr baseline="-25000" i="1" lang="en-US"/>
              <a:t>N</a:t>
            </a:r>
            <a:r>
              <a:rPr lang="en-US"/>
              <a:t>},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Find a model with </a:t>
            </a:r>
            <a:r>
              <a:rPr i="1" lang="en-US">
                <a:solidFill>
                  <a:srgbClr val="FF0000"/>
                </a:solidFill>
              </a:rPr>
              <a:t>parameters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/>
              <a:t>  that p(</a:t>
            </a:r>
            <a:r>
              <a:rPr i="1" lang="en-US"/>
              <a:t>X</a:t>
            </a:r>
            <a:r>
              <a:rPr lang="en-US"/>
              <a:t>|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 is maximum</a:t>
            </a:r>
            <a:endParaRPr/>
          </a:p>
          <a:p>
            <a:pPr indent="-171450" lvl="2" marL="8572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Define p(</a:t>
            </a:r>
            <a:r>
              <a:rPr i="1" lang="en-US"/>
              <a:t>X</a:t>
            </a:r>
            <a:r>
              <a:rPr lang="en-US"/>
              <a:t>|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), and then solve                                      to obtain 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/>
              <a:t>  </a:t>
            </a:r>
            <a:endParaRPr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Testing (aka, “classification”, “prediction”, </a:t>
            </a:r>
            <a:br>
              <a:rPr lang="en-US"/>
            </a:br>
            <a:r>
              <a:rPr lang="en-US"/>
              <a:t>					“expectation maximization”)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Given a test data </a:t>
            </a:r>
            <a:r>
              <a:rPr i="1" lang="en-US"/>
              <a:t>x</a:t>
            </a:r>
            <a:r>
              <a:rPr lang="en-US"/>
              <a:t>, 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Predict a class </a:t>
            </a:r>
            <a:r>
              <a:rPr i="1" lang="en-US"/>
              <a:t>C</a:t>
            </a:r>
            <a:r>
              <a:rPr baseline="-25000" i="1" lang="en-US"/>
              <a:t>i</a:t>
            </a:r>
            <a:r>
              <a:rPr lang="en-US"/>
              <a:t> where P(</a:t>
            </a:r>
            <a:r>
              <a:rPr i="1" lang="en-US"/>
              <a:t>x</a:t>
            </a:r>
            <a:r>
              <a:rPr lang="en-US"/>
              <a:t>|</a:t>
            </a:r>
            <a:r>
              <a:rPr i="1" lang="en-US"/>
              <a:t>C</a:t>
            </a:r>
            <a:r>
              <a:rPr baseline="-25000" i="1" lang="en-US"/>
              <a:t>i</a:t>
            </a:r>
            <a:r>
              <a:rPr lang="en-US"/>
              <a:t>) = P(</a:t>
            </a:r>
            <a:r>
              <a:rPr i="1" lang="en-US"/>
              <a:t>x</a:t>
            </a:r>
            <a:r>
              <a:rPr lang="en-US"/>
              <a:t>|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aseline="-25000" i="1" lang="en-US"/>
              <a:t>i</a:t>
            </a:r>
            <a:r>
              <a:rPr lang="en-US"/>
              <a:t>) is maximum</a:t>
            </a:r>
            <a:endParaRPr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Note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data point </a:t>
            </a:r>
            <a:r>
              <a:rPr i="1" lang="en-US"/>
              <a:t>x</a:t>
            </a:r>
            <a:r>
              <a:rPr lang="en-US"/>
              <a:t> can have a single feature or </a:t>
            </a:r>
            <a:r>
              <a:rPr i="1" lang="en-US">
                <a:solidFill>
                  <a:srgbClr val="FF0000"/>
                </a:solidFill>
              </a:rPr>
              <a:t>multivariate </a:t>
            </a:r>
            <a:endParaRPr/>
          </a:p>
          <a:p>
            <a:pPr indent="-65722" lvl="2" marL="8572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229" name="Google Shape;1229;p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0" name="Google Shape;12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3809" y="2161086"/>
            <a:ext cx="1641841" cy="30229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2"/>
          <p:cNvSpPr txBox="1"/>
          <p:nvPr>
            <p:ph type="title"/>
          </p:nvPr>
        </p:nvSpPr>
        <p:spPr>
          <a:xfrm>
            <a:off x="1468568" y="205979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33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Maximum Likelihood Estimation</a:t>
            </a:r>
            <a:endParaRPr/>
          </a:p>
        </p:txBody>
      </p:sp>
      <p:sp>
        <p:nvSpPr>
          <p:cNvPr id="1237" name="Google Shape;1237;p62"/>
          <p:cNvSpPr txBox="1"/>
          <p:nvPr>
            <p:ph idx="1" type="body"/>
          </p:nvPr>
        </p:nvSpPr>
        <p:spPr>
          <a:xfrm>
            <a:off x="1485900" y="971550"/>
            <a:ext cx="6515100" cy="3943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62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238" name="Google Shape;1238;p6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J. Leskovec, A. Rajaraman, J. Ullman: Mining of Massive Datasets, http://www.mmds.org</a:t>
            </a:r>
            <a:endParaRPr/>
          </a:p>
        </p:txBody>
      </p:sp>
      <p:sp>
        <p:nvSpPr>
          <p:cNvPr id="1239" name="Google Shape;1239;p6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33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Example: MLE (1 coin)</a:t>
            </a:r>
            <a:endParaRPr/>
          </a:p>
        </p:txBody>
      </p:sp>
      <p:sp>
        <p:nvSpPr>
          <p:cNvPr id="1246" name="Google Shape;1246;p63"/>
          <p:cNvSpPr txBox="1"/>
          <p:nvPr>
            <p:ph idx="1" type="body"/>
          </p:nvPr>
        </p:nvSpPr>
        <p:spPr>
          <a:xfrm>
            <a:off x="1485900" y="971550"/>
            <a:ext cx="6572250" cy="41719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4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247" name="Google Shape;1247;p6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8" name="Google Shape;124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3650" y="3311129"/>
            <a:ext cx="1657350" cy="167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63"/>
          <p:cNvSpPr txBox="1"/>
          <p:nvPr/>
        </p:nvSpPr>
        <p:spPr>
          <a:xfrm rot="-5400000">
            <a:off x="5840238" y="4090966"/>
            <a:ext cx="827438" cy="296669"/>
          </a:xfrm>
          <a:prstGeom prst="rect">
            <a:avLst/>
          </a:prstGeom>
          <a:blipFill rotWithShape="0">
            <a:blip r:embed="rId5">
              <a:alphaModFix/>
            </a:blip>
            <a:stretch>
              <a:fillRect b="0" l="0" r="-922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50" name="Google Shape;1250;p63"/>
          <p:cNvSpPr txBox="1"/>
          <p:nvPr/>
        </p:nvSpPr>
        <p:spPr>
          <a:xfrm>
            <a:off x="7060726" y="4903438"/>
            <a:ext cx="311624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51" name="Google Shape;1251;p63"/>
          <p:cNvSpPr txBox="1"/>
          <p:nvPr/>
        </p:nvSpPr>
        <p:spPr>
          <a:xfrm>
            <a:off x="6842060" y="3429000"/>
            <a:ext cx="898275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311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6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300"/>
              <a:buFont typeface="Calibri"/>
              <a:buNone/>
            </a:pPr>
            <a:r>
              <a:rPr lang="en-US">
                <a:solidFill>
                  <a:srgbClr val="31859B"/>
                </a:solidFill>
              </a:rPr>
              <a:t>Example: MLE</a:t>
            </a:r>
            <a:endParaRPr/>
          </a:p>
        </p:txBody>
      </p:sp>
      <p:sp>
        <p:nvSpPr>
          <p:cNvPr id="1257" name="Google Shape;1257;p6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 the best 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 </a:t>
            </a:r>
            <a:r>
              <a:rPr lang="en-US"/>
              <a:t>for</a:t>
            </a:r>
            <a:r>
              <a:rPr i="1" lang="en-US"/>
              <a:t> P</a:t>
            </a:r>
            <a:r>
              <a:rPr lang="en-US"/>
              <a:t>(</a:t>
            </a:r>
            <a:r>
              <a:rPr i="1" lang="en-US"/>
              <a:t>X </a:t>
            </a:r>
            <a:r>
              <a:rPr lang="en-US"/>
              <a:t>|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 = 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baseline="30000" lang="en-US"/>
              <a:t>3 </a:t>
            </a:r>
            <a:r>
              <a:rPr lang="en-US"/>
              <a:t>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 </a:t>
            </a:r>
            <a:r>
              <a:rPr baseline="30000" lang="en-US"/>
              <a:t>5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Set its partial derivative to 0: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3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baseline="30000" lang="en-US"/>
              <a:t>2</a:t>
            </a:r>
            <a:r>
              <a:rPr lang="en-US"/>
              <a:t>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</a:t>
            </a:r>
            <a:r>
              <a:rPr baseline="30000" lang="en-US"/>
              <a:t>5</a:t>
            </a:r>
            <a:r>
              <a:rPr lang="en-US"/>
              <a:t> – 5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baseline="30000" lang="en-US"/>
              <a:t>3</a:t>
            </a:r>
            <a:r>
              <a:rPr lang="en-US"/>
              <a:t>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</a:t>
            </a:r>
            <a:r>
              <a:rPr baseline="30000" lang="en-US"/>
              <a:t>4 </a:t>
            </a:r>
            <a:r>
              <a:rPr lang="en-US"/>
              <a:t>= 0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Solve this equation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3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baseline="30000" lang="en-US"/>
              <a:t>2</a:t>
            </a:r>
            <a:r>
              <a:rPr lang="en-US"/>
              <a:t>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</a:t>
            </a:r>
            <a:r>
              <a:rPr baseline="30000" lang="en-US"/>
              <a:t>5</a:t>
            </a:r>
            <a:r>
              <a:rPr lang="en-US"/>
              <a:t> = 5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baseline="30000" lang="en-US"/>
              <a:t>3</a:t>
            </a:r>
            <a:r>
              <a:rPr lang="en-US"/>
              <a:t>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</a:t>
            </a:r>
            <a:r>
              <a:rPr baseline="30000" lang="en-US"/>
              <a:t>4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3(1-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 </a:t>
            </a:r>
            <a:r>
              <a:rPr lang="en-US"/>
              <a:t>) = 5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3 – 3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/>
              <a:t> = 5</a:t>
            </a: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/>
              <a:t> = 3/8</a:t>
            </a:r>
            <a:endParaRPr baseline="30000"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58" name="Google Shape;1258;p6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9" name="Google Shape;12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693" y="1651142"/>
            <a:ext cx="2177015" cy="40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5"/>
          <p:cNvSpPr txBox="1"/>
          <p:nvPr>
            <p:ph type="title"/>
          </p:nvPr>
        </p:nvSpPr>
        <p:spPr>
          <a:xfrm>
            <a:off x="1485900" y="380688"/>
            <a:ext cx="61722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85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MLE Example (2 coins)</a:t>
            </a:r>
            <a:endParaRPr/>
          </a:p>
        </p:txBody>
      </p:sp>
      <p:pic>
        <p:nvPicPr>
          <p:cNvPr id="1265" name="Google Shape;12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895350"/>
            <a:ext cx="6858000" cy="33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Maximum Likelihood Estimation</a:t>
            </a:r>
            <a:endParaRPr/>
          </a:p>
        </p:txBody>
      </p:sp>
      <p:sp>
        <p:nvSpPr>
          <p:cNvPr id="1272" name="Google Shape;1272;p66"/>
          <p:cNvSpPr txBox="1"/>
          <p:nvPr>
            <p:ph idx="1" type="body"/>
          </p:nvPr>
        </p:nvSpPr>
        <p:spPr>
          <a:xfrm>
            <a:off x="1485900" y="1125289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Given </a:t>
            </a:r>
            <a:r>
              <a:rPr i="1" lang="en-US" sz="2000"/>
              <a:t>X</a:t>
            </a:r>
            <a:r>
              <a:rPr lang="en-US" sz="2000"/>
              <a:t> = {</a:t>
            </a:r>
            <a:r>
              <a:rPr i="1" lang="en-US" sz="2000"/>
              <a:t>x</a:t>
            </a:r>
            <a:r>
              <a:rPr baseline="30000" i="1" lang="en-US" sz="2000"/>
              <a:t>t</a:t>
            </a:r>
            <a:r>
              <a:rPr lang="en-US" sz="2000"/>
              <a:t>}, a sample of data</a:t>
            </a:r>
            <a:endParaRPr sz="2000"/>
          </a:p>
          <a:p>
            <a:pPr indent="-171450" lvl="2" marL="8572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X is independent and identically distributed</a:t>
            </a:r>
            <a:endParaRPr/>
          </a:p>
          <a:p>
            <a:pPr indent="-171450" lvl="2" marL="8572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X is drawn from a known density P(</a:t>
            </a:r>
            <a:r>
              <a:rPr i="1" lang="en-US" sz="1500"/>
              <a:t>x</a:t>
            </a:r>
            <a:r>
              <a:rPr lang="en-US" sz="1500"/>
              <a:t>|</a:t>
            </a:r>
            <a:r>
              <a:rPr lang="en-US" sz="1500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1500"/>
              <a:t>)</a:t>
            </a:r>
            <a:endParaRPr/>
          </a:p>
          <a:p>
            <a:pPr indent="-257175" lvl="0" marL="257175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Compute P(</a:t>
            </a:r>
            <a:r>
              <a:rPr lang="en-US" sz="2000">
                <a:latin typeface="Noto Sans Symbols"/>
                <a:ea typeface="Noto Sans Symbols"/>
                <a:cs typeface="Noto Sans Symbols"/>
                <a:sym typeface="Noto Sans Symbols"/>
              </a:rPr>
              <a:t>θ |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X)</a:t>
            </a:r>
            <a:endParaRPr sz="2100"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Using Bayesian Rule P(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θ|</a:t>
            </a:r>
            <a:r>
              <a:rPr lang="en-US" sz="1800"/>
              <a:t>X)=P(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1800"/>
              <a:t>)P(X|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1800"/>
              <a:t>)/P(X) 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~ </a:t>
            </a:r>
            <a:r>
              <a:rPr lang="en-US" sz="1800"/>
              <a:t>P(X|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1800"/>
              <a:t>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Using the independence of X</a:t>
            </a:r>
            <a:endParaRPr/>
          </a:p>
          <a:p>
            <a:pPr indent="-87312" lvl="1" marL="557213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Choose a model </a:t>
            </a:r>
            <a:r>
              <a:rPr lang="en-US" sz="1800"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1800"/>
              <a:t> that makes X most likely</a:t>
            </a:r>
            <a:endParaRPr sz="1800"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1273" name="Google Shape;12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249" y="3078716"/>
            <a:ext cx="3255377" cy="76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6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5" name="Google Shape;127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249" y="3876433"/>
            <a:ext cx="3172199" cy="64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Expectation Maximization</a:t>
            </a:r>
            <a:endParaRPr/>
          </a:p>
        </p:txBody>
      </p:sp>
      <p:sp>
        <p:nvSpPr>
          <p:cNvPr id="1281" name="Google Shape;1281;p6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282" name="Google Shape;1282;p6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283" name="Google Shape;1283;p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4" name="Google Shape;128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285" y="1008320"/>
            <a:ext cx="5591995" cy="39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67"/>
          <p:cNvSpPr txBox="1"/>
          <p:nvPr/>
        </p:nvSpPr>
        <p:spPr>
          <a:xfrm>
            <a:off x="4145821" y="1063229"/>
            <a:ext cx="2893741" cy="430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P(CoinA | Row1) = P(CoinA, Row1) / P(Row1)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(0.6)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(0.4)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[(0.6)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(0.4)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(0.5)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(0.5)</a:t>
            </a:r>
            <a:r>
              <a:rPr baseline="30000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 = 0.45</a:t>
            </a:r>
            <a:endParaRPr baseline="30000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6" name="Google Shape;1286;p67"/>
          <p:cNvCxnSpPr>
            <a:stCxn id="1285" idx="1"/>
          </p:cNvCxnSpPr>
          <p:nvPr/>
        </p:nvCxnSpPr>
        <p:spPr>
          <a:xfrm flipH="1">
            <a:off x="2999221" y="1278673"/>
            <a:ext cx="1146600" cy="8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EM Example (complete)</a:t>
            </a:r>
            <a:endParaRPr/>
          </a:p>
        </p:txBody>
      </p:sp>
      <p:sp>
        <p:nvSpPr>
          <p:cNvPr id="1292" name="Google Shape;1292;p6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293" name="Google Shape;1293;p6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294" name="Google Shape;1294;p6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5" name="Google Shape;129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107" y="1364742"/>
            <a:ext cx="4133414" cy="201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408" y="1283303"/>
            <a:ext cx="3956141" cy="2812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Another EM Example</a:t>
            </a:r>
            <a:endParaRPr/>
          </a:p>
        </p:txBody>
      </p:sp>
      <p:sp>
        <p:nvSpPr>
          <p:cNvPr id="1302" name="Google Shape;1302;p6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Given an experience to an agent in an environment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E.g., the little prince’s experience on his planet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does the agent build a better model for its environment?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b="1" lang="en-US"/>
              <a:t>P</a:t>
            </a:r>
            <a:r>
              <a:rPr lang="en-US"/>
              <a:t>(M</a:t>
            </a:r>
            <a:r>
              <a:rPr baseline="-25000" lang="en-US"/>
              <a:t>t=T</a:t>
            </a:r>
            <a:r>
              <a:rPr lang="en-US"/>
              <a:t>|</a:t>
            </a:r>
            <a:r>
              <a:rPr b="1" lang="en-US"/>
              <a:t>E</a:t>
            </a:r>
            <a:r>
              <a:rPr baseline="-25000" lang="en-US"/>
              <a:t>1:T</a:t>
            </a:r>
            <a:r>
              <a:rPr lang="en-US"/>
              <a:t>)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Baum-Welch Learning Procedure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For learning HMM or POMDP when the states are known</a:t>
            </a:r>
            <a:endParaRPr/>
          </a:p>
        </p:txBody>
      </p:sp>
      <p:sp>
        <p:nvSpPr>
          <p:cNvPr id="1303" name="Google Shape;1303;p6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04" name="Google Shape;1304;p6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305" name="Google Shape;1305;p6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Bayes Rule for Incremental Learning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685801" y="997325"/>
            <a:ext cx="7908072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Bayesian is powerful for incremental learning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Char char="–"/>
            </a:pPr>
            <a:r>
              <a:rPr lang="en-US">
                <a:solidFill>
                  <a:srgbClr val="000000"/>
                </a:solidFill>
              </a:rPr>
              <a:t>Let </a:t>
            </a:r>
            <a:r>
              <a:rPr i="1" lang="en-US">
                <a:solidFill>
                  <a:srgbClr val="000000"/>
                </a:solidFill>
              </a:rPr>
              <a:t>C</a:t>
            </a:r>
            <a:r>
              <a:rPr lang="en-US">
                <a:solidFill>
                  <a:srgbClr val="000000"/>
                </a:solidFill>
              </a:rPr>
              <a:t> be “your hypothesis theory”; </a:t>
            </a:r>
            <a:r>
              <a:rPr i="1" lang="en-US">
                <a:solidFill>
                  <a:srgbClr val="000000"/>
                </a:solidFill>
              </a:rPr>
              <a:t>D</a:t>
            </a:r>
            <a:r>
              <a:rPr baseline="-25000" i="1"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 the “new data” at time t; and </a:t>
            </a:r>
            <a:r>
              <a:rPr i="1" lang="en-US">
                <a:solidFill>
                  <a:srgbClr val="000000"/>
                </a:solidFill>
              </a:rPr>
              <a:t>X</a:t>
            </a:r>
            <a:r>
              <a:rPr baseline="-25000" i="1"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 the “background information” at time </a:t>
            </a:r>
            <a:r>
              <a:rPr i="1" lang="en-US">
                <a:solidFill>
                  <a:srgbClr val="000000"/>
                </a:solidFill>
              </a:rPr>
              <a:t>t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250180" y="2303496"/>
            <a:ext cx="1379673" cy="101566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 new </a:t>
            </a:r>
            <a:b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theory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after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from data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2724186" y="2296799"/>
            <a:ext cx="2163477" cy="55399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 previous theory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this learning step</a:t>
            </a:r>
            <a:endParaRPr/>
          </a:p>
        </p:txBody>
      </p:sp>
      <p:sp>
        <p:nvSpPr>
          <p:cNvPr id="166" name="Google Shape;166;p7"/>
          <p:cNvSpPr txBox="1"/>
          <p:nvPr/>
        </p:nvSpPr>
        <p:spPr>
          <a:xfrm>
            <a:off x="5057613" y="2303496"/>
            <a:ext cx="3099695" cy="55399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well is your previous theory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b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explaining the new data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i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527808" y="4437564"/>
            <a:ext cx="3530132" cy="55399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likelihood of seeing the new data “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regardless of your theory</a:t>
            </a:r>
            <a:endParaRPr/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941" y="3457259"/>
            <a:ext cx="5170607" cy="77778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169" name="Google Shape;169;p7"/>
          <p:cNvCxnSpPr>
            <a:stCxn id="165" idx="2"/>
          </p:cNvCxnSpPr>
          <p:nvPr/>
        </p:nvCxnSpPr>
        <p:spPr>
          <a:xfrm>
            <a:off x="3805924" y="2850797"/>
            <a:ext cx="1002300" cy="798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0" name="Google Shape;170;p7"/>
          <p:cNvCxnSpPr>
            <a:stCxn id="164" idx="3"/>
          </p:cNvCxnSpPr>
          <p:nvPr/>
        </p:nvCxnSpPr>
        <p:spPr>
          <a:xfrm>
            <a:off x="2629853" y="2811328"/>
            <a:ext cx="1083000" cy="830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1" name="Google Shape;171;p7"/>
          <p:cNvCxnSpPr>
            <a:endCxn id="167" idx="0"/>
          </p:cNvCxnSpPr>
          <p:nvPr/>
        </p:nvCxnSpPr>
        <p:spPr>
          <a:xfrm>
            <a:off x="5952674" y="4146264"/>
            <a:ext cx="340200" cy="291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2" name="Google Shape;172;p7"/>
          <p:cNvSpPr txBox="1"/>
          <p:nvPr/>
        </p:nvSpPr>
        <p:spPr>
          <a:xfrm>
            <a:off x="698146" y="4446407"/>
            <a:ext cx="3242918" cy="55399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result at time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becomes the prior backgound knowledge for time </a:t>
            </a:r>
            <a:r>
              <a:rPr i="1"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/>
          </a:p>
        </p:txBody>
      </p:sp>
      <p:cxnSp>
        <p:nvCxnSpPr>
          <p:cNvPr id="173" name="Google Shape;173;p7"/>
          <p:cNvCxnSpPr>
            <a:endCxn id="172" idx="0"/>
          </p:cNvCxnSpPr>
          <p:nvPr/>
        </p:nvCxnSpPr>
        <p:spPr>
          <a:xfrm flipH="1">
            <a:off x="2319605" y="3965207"/>
            <a:ext cx="760200" cy="481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4" name="Google Shape;174;p7"/>
          <p:cNvCxnSpPr>
            <a:stCxn id="166" idx="2"/>
          </p:cNvCxnSpPr>
          <p:nvPr/>
        </p:nvCxnSpPr>
        <p:spPr>
          <a:xfrm flipH="1">
            <a:off x="5845460" y="2857494"/>
            <a:ext cx="762000" cy="616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5" name="Google Shape;175;p7"/>
          <p:cNvSpPr txBox="1"/>
          <p:nvPr/>
        </p:nvSpPr>
        <p:spPr>
          <a:xfrm>
            <a:off x="7072542" y="353694"/>
            <a:ext cx="1970796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0"/>
          <p:cNvSpPr txBox="1"/>
          <p:nvPr>
            <p:ph type="title"/>
          </p:nvPr>
        </p:nvSpPr>
        <p:spPr>
          <a:xfrm>
            <a:off x="1485900" y="133666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HMM/POMDP (A Review)</a:t>
            </a:r>
            <a:endParaRPr/>
          </a:p>
        </p:txBody>
      </p:sp>
      <p:sp>
        <p:nvSpPr>
          <p:cNvPr id="1311" name="Google Shape;1311;p7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12" name="Google Shape;1312;p7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13" name="Google Shape;1313;p70"/>
          <p:cNvGrpSpPr/>
          <p:nvPr/>
        </p:nvGrpSpPr>
        <p:grpSpPr>
          <a:xfrm>
            <a:off x="1374192" y="1410016"/>
            <a:ext cx="3449535" cy="3351367"/>
            <a:chOff x="449360" y="1234981"/>
            <a:chExt cx="4740971" cy="5027290"/>
          </a:xfrm>
        </p:grpSpPr>
        <p:pic>
          <p:nvPicPr>
            <p:cNvPr id="1314" name="Google Shape;1314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" y="1234981"/>
              <a:ext cx="4733131" cy="3162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9360" y="4299763"/>
              <a:ext cx="4740971" cy="19625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6" name="Google Shape;1316;p70"/>
          <p:cNvSpPr txBox="1"/>
          <p:nvPr/>
        </p:nvSpPr>
        <p:spPr>
          <a:xfrm>
            <a:off x="5099053" y="2255924"/>
            <a:ext cx="2483693" cy="923330"/>
          </a:xfrm>
          <a:prstGeom prst="rect">
            <a:avLst/>
          </a:prstGeom>
          <a:solidFill>
            <a:srgbClr val="F7F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Three key components: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Sensor model θ=p(z|s)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Action model P(s|s,a)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Current state π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(s) (localization)</a:t>
            </a:r>
            <a:endParaRPr/>
          </a:p>
        </p:txBody>
      </p:sp>
      <p:sp>
        <p:nvSpPr>
          <p:cNvPr id="1317" name="Google Shape;1317;p70"/>
          <p:cNvSpPr txBox="1"/>
          <p:nvPr/>
        </p:nvSpPr>
        <p:spPr>
          <a:xfrm>
            <a:off x="5094188" y="990916"/>
            <a:ext cx="2662524" cy="1200329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Actions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Percepts (observations)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States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Appearance: states 🡪 observations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Transitions: (states, actions) 🡪 states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Current State </a:t>
            </a:r>
            <a:endParaRPr/>
          </a:p>
        </p:txBody>
      </p:sp>
      <p:pic>
        <p:nvPicPr>
          <p:cNvPr id="1318" name="Google Shape;131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688" y="3282351"/>
            <a:ext cx="1943100" cy="128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5037" y="967396"/>
            <a:ext cx="17145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7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Little Prince Example</a:t>
            </a:r>
            <a:endParaRPr/>
          </a:p>
        </p:txBody>
      </p:sp>
      <p:sp>
        <p:nvSpPr>
          <p:cNvPr id="1325" name="Google Shape;1325;p7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26" name="Google Shape;1326;p7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7" name="Google Shape;132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1" y="1078096"/>
            <a:ext cx="6189575" cy="17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059" y="1526690"/>
            <a:ext cx="1809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71"/>
          <p:cNvSpPr/>
          <p:nvPr/>
        </p:nvSpPr>
        <p:spPr>
          <a:xfrm>
            <a:off x="2232952" y="2145678"/>
            <a:ext cx="5229941" cy="60444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0" name="Google Shape;133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917" y="3113853"/>
            <a:ext cx="4371278" cy="1984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1"/>
          <p:cNvSpPr txBox="1"/>
          <p:nvPr/>
        </p:nvSpPr>
        <p:spPr>
          <a:xfrm>
            <a:off x="2260432" y="2067027"/>
            <a:ext cx="48190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{P(s3|s0,f)=.51, P(s2|s1,b)=.32, P(s4|s3,t)=.89, …}</a:t>
            </a:r>
            <a:endParaRPr/>
          </a:p>
        </p:txBody>
      </p:sp>
      <p:sp>
        <p:nvSpPr>
          <p:cNvPr id="1332" name="Google Shape;1332;p71"/>
          <p:cNvSpPr txBox="1"/>
          <p:nvPr/>
        </p:nvSpPr>
        <p:spPr>
          <a:xfrm>
            <a:off x="2227719" y="2394959"/>
            <a:ext cx="5614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{P(rose|s0)=.76, P(volcano|s1)=.83, P(nothing|s3)=.42, …}</a:t>
            </a:r>
            <a:endParaRPr/>
          </a:p>
        </p:txBody>
      </p:sp>
      <p:pic>
        <p:nvPicPr>
          <p:cNvPr id="1333" name="Google Shape;1333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6361" y="2740819"/>
            <a:ext cx="5103019" cy="3476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Learning HMM/POMDP</a:t>
            </a:r>
            <a:endParaRPr/>
          </a:p>
        </p:txBody>
      </p:sp>
      <p:sp>
        <p:nvSpPr>
          <p:cNvPr id="1339" name="Google Shape;1339;p72"/>
          <p:cNvSpPr txBox="1"/>
          <p:nvPr>
            <p:ph idx="1" type="body"/>
          </p:nvPr>
        </p:nvSpPr>
        <p:spPr>
          <a:xfrm>
            <a:off x="457200" y="1200151"/>
            <a:ext cx="8229600" cy="356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 = (B, Z, S, P, θ, π)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Task: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Given B, Z, S, and an experience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/>
              <a:t>Improve P, θ, π.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“Improve” means better match the experience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we do that?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Char char="–"/>
            </a:pPr>
            <a:r>
              <a:rPr lang="en-US">
                <a:solidFill>
                  <a:srgbClr val="000000"/>
                </a:solidFill>
              </a:rPr>
              <a:t>EM: Bayesian Again!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P(E|M): Use M to explain E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 the explanation to improve P(M|E)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 is the background knowledge</a:t>
            </a:r>
            <a:endParaRPr/>
          </a:p>
          <a:p>
            <a:pPr indent="-80962" lvl="1" marL="557213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40" name="Google Shape;1340;p7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41" name="Google Shape;1341;p7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2" name="Google Shape;134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946" y="1977484"/>
            <a:ext cx="3043580" cy="3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519" y="3069605"/>
            <a:ext cx="3372593" cy="72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Equations for </a:t>
            </a:r>
            <a:br>
              <a:rPr lang="en-US"/>
            </a:br>
            <a:r>
              <a:rPr lang="en-US"/>
              <a:t>“Improving based on explanation”</a:t>
            </a:r>
            <a:endParaRPr/>
          </a:p>
        </p:txBody>
      </p:sp>
      <p:sp>
        <p:nvSpPr>
          <p:cNvPr id="1349" name="Google Shape;1349;p7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50" name="Google Shape;1350;p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1" name="Google Shape;135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508" y="1483214"/>
            <a:ext cx="541972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73"/>
          <p:cNvSpPr txBox="1"/>
          <p:nvPr/>
        </p:nvSpPr>
        <p:spPr>
          <a:xfrm>
            <a:off x="5952640" y="3185597"/>
            <a:ext cx="144699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Assume A and 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are independent:</a:t>
            </a:r>
            <a:b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P(A|MC)=P(A|C)</a:t>
            </a:r>
            <a:endParaRPr/>
          </a:p>
        </p:txBody>
      </p:sp>
      <p:sp>
        <p:nvSpPr>
          <p:cNvPr id="1353" name="Google Shape;1353;p73"/>
          <p:cNvSpPr/>
          <p:nvPr/>
        </p:nvSpPr>
        <p:spPr>
          <a:xfrm>
            <a:off x="6899730" y="2187346"/>
            <a:ext cx="699242" cy="28811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73"/>
          <p:cNvSpPr/>
          <p:nvPr/>
        </p:nvSpPr>
        <p:spPr>
          <a:xfrm>
            <a:off x="5724180" y="1470253"/>
            <a:ext cx="667413" cy="19510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73"/>
          <p:cNvSpPr txBox="1"/>
          <p:nvPr/>
        </p:nvSpPr>
        <p:spPr>
          <a:xfrm>
            <a:off x="2205677" y="4344019"/>
            <a:ext cx="894412" cy="3000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</a:t>
            </a:r>
            <a:endParaRPr/>
          </a:p>
        </p:txBody>
      </p:sp>
      <p:sp>
        <p:nvSpPr>
          <p:cNvPr id="1356" name="Google Shape;1356;p73"/>
          <p:cNvSpPr txBox="1"/>
          <p:nvPr/>
        </p:nvSpPr>
        <p:spPr>
          <a:xfrm>
            <a:off x="5428386" y="4510482"/>
            <a:ext cx="1012393" cy="300082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explanation</a:t>
            </a:r>
            <a:endParaRPr/>
          </a:p>
        </p:txBody>
      </p:sp>
      <p:cxnSp>
        <p:nvCxnSpPr>
          <p:cNvPr id="1357" name="Google Shape;1357;p73"/>
          <p:cNvCxnSpPr>
            <a:stCxn id="1355" idx="0"/>
          </p:cNvCxnSpPr>
          <p:nvPr/>
        </p:nvCxnSpPr>
        <p:spPr>
          <a:xfrm flipH="1" rot="10800000">
            <a:off x="2652883" y="3304519"/>
            <a:ext cx="233100" cy="1039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58" name="Google Shape;1358;p73"/>
          <p:cNvCxnSpPr>
            <a:stCxn id="1356" idx="0"/>
          </p:cNvCxnSpPr>
          <p:nvPr/>
        </p:nvCxnSpPr>
        <p:spPr>
          <a:xfrm rot="10800000">
            <a:off x="5173482" y="4017582"/>
            <a:ext cx="761100" cy="492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EM Algorithm</a:t>
            </a:r>
            <a:endParaRPr/>
          </a:p>
        </p:txBody>
      </p:sp>
      <p:sp>
        <p:nvSpPr>
          <p:cNvPr id="1364" name="Google Shape;1364;p74"/>
          <p:cNvSpPr txBox="1"/>
          <p:nvPr>
            <p:ph idx="1" type="body"/>
          </p:nvPr>
        </p:nvSpPr>
        <p:spPr>
          <a:xfrm>
            <a:off x="479502" y="1200151"/>
            <a:ext cx="800285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E-Step:  Estimate P(E|M) the likelihood of the experience E given the model M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Char char="–"/>
            </a:pPr>
            <a:r>
              <a:rPr lang="en-US">
                <a:solidFill>
                  <a:srgbClr val="000000"/>
                </a:solidFill>
              </a:rPr>
              <a:t>Using the model M to explain the experience E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M-Step: Maximizing the parameters of the model M using the knowledge learned from the experience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Char char="–"/>
            </a:pPr>
            <a:r>
              <a:rPr lang="en-US">
                <a:solidFill>
                  <a:srgbClr val="000000"/>
                </a:solidFill>
              </a:rPr>
              <a:t>Using the explanation to improve the model</a:t>
            </a:r>
            <a:endParaRPr/>
          </a:p>
          <a:p>
            <a:pPr indent="-171450" lvl="2" marL="85725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E.g., Baum-Welch Learning Procedure</a:t>
            </a:r>
            <a:endParaRPr/>
          </a:p>
        </p:txBody>
      </p:sp>
      <p:sp>
        <p:nvSpPr>
          <p:cNvPr id="1365" name="Google Shape;1365;p7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66" name="Google Shape;1366;p7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Baum-Welch Learning Procedure</a:t>
            </a:r>
            <a:endParaRPr/>
          </a:p>
        </p:txBody>
      </p:sp>
      <p:sp>
        <p:nvSpPr>
          <p:cNvPr id="1372" name="Google Shape;1372;p7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73" name="Google Shape;1373;p7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4" name="Google Shape;137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25" y="1614720"/>
            <a:ext cx="50006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75"/>
          <p:cNvSpPr txBox="1"/>
          <p:nvPr/>
        </p:nvSpPr>
        <p:spPr>
          <a:xfrm>
            <a:off x="1740900" y="1177751"/>
            <a:ext cx="59791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the explanation of the experience to change the model: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1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46C0A"/>
                </a:solidFill>
              </a:rPr>
              <a:t>Update P, θ, π using </a:t>
            </a:r>
            <a:r>
              <a:rPr lang="en-US" sz="3000">
                <a:solidFill>
                  <a:srgbClr val="E36C09"/>
                </a:solidFill>
              </a:rPr>
              <a:t>α, β, γ, ξ </a:t>
            </a:r>
            <a:endParaRPr sz="3000"/>
          </a:p>
        </p:txBody>
      </p:sp>
      <p:sp>
        <p:nvSpPr>
          <p:cNvPr id="1381" name="Google Shape;1381;p7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382" name="Google Shape;1382;p7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3" name="Google Shape;1383;p76"/>
          <p:cNvGrpSpPr/>
          <p:nvPr/>
        </p:nvGrpSpPr>
        <p:grpSpPr>
          <a:xfrm>
            <a:off x="2112406" y="1506813"/>
            <a:ext cx="2857500" cy="1958008"/>
            <a:chOff x="2209800" y="1711164"/>
            <a:chExt cx="3810000" cy="2610677"/>
          </a:xfrm>
        </p:grpSpPr>
        <p:pic>
          <p:nvPicPr>
            <p:cNvPr id="1384" name="Google Shape;1384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09800" y="1711164"/>
              <a:ext cx="3810000" cy="19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9800" y="3537057"/>
              <a:ext cx="3810000" cy="784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6" name="Google Shape;1386;p76"/>
          <p:cNvSpPr txBox="1"/>
          <p:nvPr/>
        </p:nvSpPr>
        <p:spPr>
          <a:xfrm>
            <a:off x="5133258" y="2052109"/>
            <a:ext cx="304878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all states s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how many transit to s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aseline="-25000"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7" name="Google Shape;1387;p76"/>
          <p:cNvCxnSpPr>
            <a:stCxn id="1386" idx="1"/>
          </p:cNvCxnSpPr>
          <p:nvPr/>
        </p:nvCxnSpPr>
        <p:spPr>
          <a:xfrm rot="10800000">
            <a:off x="4247358" y="2110950"/>
            <a:ext cx="885900" cy="91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88" name="Google Shape;1388;p76"/>
          <p:cNvSpPr txBox="1"/>
          <p:nvPr/>
        </p:nvSpPr>
        <p:spPr>
          <a:xfrm>
            <a:off x="5133258" y="2413367"/>
            <a:ext cx="24790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all s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how many look like z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-25000"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9" name="Google Shape;1389;p76"/>
          <p:cNvCxnSpPr>
            <a:stCxn id="1388" idx="1"/>
          </p:cNvCxnSpPr>
          <p:nvPr/>
        </p:nvCxnSpPr>
        <p:spPr>
          <a:xfrm flipH="1">
            <a:off x="4300458" y="2563408"/>
            <a:ext cx="832800" cy="8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90" name="Google Shape;1390;p76"/>
          <p:cNvSpPr txBox="1"/>
          <p:nvPr/>
        </p:nvSpPr>
        <p:spPr>
          <a:xfrm>
            <a:off x="5176500" y="1523335"/>
            <a:ext cx="274203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(Smooth) Use the whole experience </a:t>
            </a:r>
            <a:b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determine the beginning</a:t>
            </a:r>
            <a:endParaRPr baseline="-25000"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1" name="Google Shape;1391;p76"/>
          <p:cNvCxnSpPr/>
          <p:nvPr/>
        </p:nvCxnSpPr>
        <p:spPr>
          <a:xfrm flipH="1">
            <a:off x="4643317" y="1682094"/>
            <a:ext cx="533183" cy="2026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392" name="Google Shape;1392;p76"/>
          <p:cNvSpPr txBox="1"/>
          <p:nvPr/>
        </p:nvSpPr>
        <p:spPr>
          <a:xfrm>
            <a:off x="5080340" y="3116383"/>
            <a:ext cx="237436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(Smooth) Use the whole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determine the next state</a:t>
            </a:r>
            <a:endParaRPr baseline="-25000"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3" name="Google Shape;1393;p76"/>
          <p:cNvCxnSpPr>
            <a:stCxn id="1392" idx="1"/>
          </p:cNvCxnSpPr>
          <p:nvPr/>
        </p:nvCxnSpPr>
        <p:spPr>
          <a:xfrm rot="10800000">
            <a:off x="4800140" y="3116499"/>
            <a:ext cx="280200" cy="253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7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Little Prince Example</a:t>
            </a:r>
            <a:endParaRPr/>
          </a:p>
        </p:txBody>
      </p:sp>
      <p:sp>
        <p:nvSpPr>
          <p:cNvPr id="1399" name="Google Shape;1399;p77"/>
          <p:cNvSpPr txBox="1"/>
          <p:nvPr>
            <p:ph idx="1" type="body"/>
          </p:nvPr>
        </p:nvSpPr>
        <p:spPr>
          <a:xfrm>
            <a:off x="1485900" y="1200150"/>
            <a:ext cx="6312353" cy="69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1" marL="257175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36C09"/>
                </a:solidFill>
              </a:rPr>
              <a:t>Computing α, β, γ, ξ using the experience</a:t>
            </a:r>
            <a:endParaRPr i="1" sz="2400"/>
          </a:p>
        </p:txBody>
      </p:sp>
      <p:sp>
        <p:nvSpPr>
          <p:cNvPr id="1400" name="Google Shape;1400;p7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401" name="Google Shape;1401;p7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77"/>
          <p:cNvSpPr/>
          <p:nvPr/>
        </p:nvSpPr>
        <p:spPr>
          <a:xfrm>
            <a:off x="1559172" y="1732542"/>
            <a:ext cx="5907727" cy="420407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= {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forward, {nothing}, forward, {</a:t>
            </a:r>
            <a:r>
              <a:rPr b="0" i="0" lang="en-US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volcano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7"/>
          <p:cNvSpPr txBox="1"/>
          <p:nvPr/>
        </p:nvSpPr>
        <p:spPr>
          <a:xfrm>
            <a:off x="4297202" y="2436642"/>
            <a:ext cx="3219343" cy="19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States:                            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 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 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 state distribution: 0.25, 0.25, 0.25, 0.25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Transitions: P(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forward):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 Z=&lt;rose, volcano, nothing&gt;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model: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4" name="Google Shape;140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578" y="3134186"/>
            <a:ext cx="3625736" cy="3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578" y="3948233"/>
            <a:ext cx="3179347" cy="361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6" name="Google Shape;1406;p77"/>
          <p:cNvGrpSpPr/>
          <p:nvPr/>
        </p:nvGrpSpPr>
        <p:grpSpPr>
          <a:xfrm>
            <a:off x="1410007" y="2887549"/>
            <a:ext cx="2723412" cy="1259849"/>
            <a:chOff x="554895" y="4125232"/>
            <a:chExt cx="3631215" cy="1679798"/>
          </a:xfrm>
        </p:grpSpPr>
        <p:grpSp>
          <p:nvGrpSpPr>
            <p:cNvPr id="1407" name="Google Shape;1407;p77"/>
            <p:cNvGrpSpPr/>
            <p:nvPr/>
          </p:nvGrpSpPr>
          <p:grpSpPr>
            <a:xfrm>
              <a:off x="554895" y="4169248"/>
              <a:ext cx="3255068" cy="1635782"/>
              <a:chOff x="2694250" y="4169248"/>
              <a:chExt cx="3255068" cy="1635782"/>
            </a:xfrm>
          </p:grpSpPr>
          <p:sp>
            <p:nvSpPr>
              <p:cNvPr id="1408" name="Google Shape;1408;p77"/>
              <p:cNvSpPr txBox="1"/>
              <p:nvPr/>
            </p:nvSpPr>
            <p:spPr>
              <a:xfrm rot="-5400000">
                <a:off x="2137969" y="4725529"/>
                <a:ext cx="163578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aseline="-25000"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S</a:t>
                </a:r>
                <a:r>
                  <a:rPr baseline="-25000"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S</a:t>
                </a:r>
                <a:r>
                  <a:rPr baseline="-25000"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S</a:t>
                </a:r>
                <a:r>
                  <a:rPr baseline="-25000" lang="en-US" sz="135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grpSp>
            <p:nvGrpSpPr>
              <p:cNvPr id="1409" name="Google Shape;1409;p77"/>
              <p:cNvGrpSpPr/>
              <p:nvPr/>
            </p:nvGrpSpPr>
            <p:grpSpPr>
              <a:xfrm>
                <a:off x="3155915" y="4301711"/>
                <a:ext cx="1278341" cy="1476369"/>
                <a:chOff x="1839256" y="4214430"/>
                <a:chExt cx="1278341" cy="1476369"/>
              </a:xfrm>
            </p:grpSpPr>
            <p:cxnSp>
              <p:nvCxnSpPr>
                <p:cNvPr id="1410" name="Google Shape;1410;p77"/>
                <p:cNvCxnSpPr/>
                <p:nvPr/>
              </p:nvCxnSpPr>
              <p:spPr>
                <a:xfrm>
                  <a:off x="1839256" y="4713444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1" name="Google Shape;1411;p77"/>
                <p:cNvCxnSpPr/>
                <p:nvPr/>
              </p:nvCxnSpPr>
              <p:spPr>
                <a:xfrm>
                  <a:off x="1839256" y="5191785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2" name="Google Shape;1412;p77"/>
                <p:cNvCxnSpPr/>
                <p:nvPr/>
              </p:nvCxnSpPr>
              <p:spPr>
                <a:xfrm>
                  <a:off x="1839256" y="5673882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3" name="Google Shape;1413;p77"/>
                <p:cNvCxnSpPr/>
                <p:nvPr/>
              </p:nvCxnSpPr>
              <p:spPr>
                <a:xfrm>
                  <a:off x="1839256" y="4214430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4" name="Google Shape;1414;p77"/>
                <p:cNvCxnSpPr/>
                <p:nvPr/>
              </p:nvCxnSpPr>
              <p:spPr>
                <a:xfrm>
                  <a:off x="1839256" y="4214430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5" name="Google Shape;1415;p77"/>
                <p:cNvCxnSpPr/>
                <p:nvPr/>
              </p:nvCxnSpPr>
              <p:spPr>
                <a:xfrm>
                  <a:off x="1839256" y="4692771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6" name="Google Shape;1416;p77"/>
                <p:cNvCxnSpPr/>
                <p:nvPr/>
              </p:nvCxnSpPr>
              <p:spPr>
                <a:xfrm>
                  <a:off x="1839256" y="5191785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7" name="Google Shape;1417;p77"/>
                <p:cNvCxnSpPr/>
                <p:nvPr/>
              </p:nvCxnSpPr>
              <p:spPr>
                <a:xfrm flipH="1" rot="10800000">
                  <a:off x="1839256" y="5299572"/>
                  <a:ext cx="1278341" cy="37431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8" name="Google Shape;1418;p77"/>
                <p:cNvCxnSpPr/>
                <p:nvPr/>
              </p:nvCxnSpPr>
              <p:spPr>
                <a:xfrm flipH="1" rot="10800000">
                  <a:off x="1839256" y="4817475"/>
                  <a:ext cx="1278341" cy="37431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19" name="Google Shape;1419;p77"/>
                <p:cNvCxnSpPr/>
                <p:nvPr/>
              </p:nvCxnSpPr>
              <p:spPr>
                <a:xfrm flipH="1" rot="10800000">
                  <a:off x="1839256" y="4817475"/>
                  <a:ext cx="1177195" cy="85640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0" name="Google Shape;1420;p77"/>
                <p:cNvCxnSpPr/>
                <p:nvPr/>
              </p:nvCxnSpPr>
              <p:spPr>
                <a:xfrm flipH="1" rot="10800000">
                  <a:off x="1903766" y="4276778"/>
                  <a:ext cx="1177195" cy="85640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1" name="Google Shape;1421;p77"/>
                <p:cNvCxnSpPr/>
                <p:nvPr/>
              </p:nvCxnSpPr>
              <p:spPr>
                <a:xfrm>
                  <a:off x="1903766" y="4713444"/>
                  <a:ext cx="1177195" cy="96043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2" name="Google Shape;1422;p77"/>
                <p:cNvCxnSpPr/>
                <p:nvPr/>
              </p:nvCxnSpPr>
              <p:spPr>
                <a:xfrm>
                  <a:off x="1903766" y="4231347"/>
                  <a:ext cx="1177195" cy="96043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</p:grpSp>
          <p:grpSp>
            <p:nvGrpSpPr>
              <p:cNvPr id="1423" name="Google Shape;1423;p77"/>
              <p:cNvGrpSpPr/>
              <p:nvPr/>
            </p:nvGrpSpPr>
            <p:grpSpPr>
              <a:xfrm>
                <a:off x="4670977" y="4277289"/>
                <a:ext cx="1278341" cy="1476369"/>
                <a:chOff x="1839256" y="4214430"/>
                <a:chExt cx="1278341" cy="1476369"/>
              </a:xfrm>
            </p:grpSpPr>
            <p:cxnSp>
              <p:nvCxnSpPr>
                <p:cNvPr id="1424" name="Google Shape;1424;p77"/>
                <p:cNvCxnSpPr/>
                <p:nvPr/>
              </p:nvCxnSpPr>
              <p:spPr>
                <a:xfrm>
                  <a:off x="1839256" y="4713444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5" name="Google Shape;1425;p77"/>
                <p:cNvCxnSpPr/>
                <p:nvPr/>
              </p:nvCxnSpPr>
              <p:spPr>
                <a:xfrm>
                  <a:off x="1839256" y="5191785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6" name="Google Shape;1426;p77"/>
                <p:cNvCxnSpPr/>
                <p:nvPr/>
              </p:nvCxnSpPr>
              <p:spPr>
                <a:xfrm>
                  <a:off x="1839256" y="5673882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7" name="Google Shape;1427;p77"/>
                <p:cNvCxnSpPr/>
                <p:nvPr/>
              </p:nvCxnSpPr>
              <p:spPr>
                <a:xfrm>
                  <a:off x="1839256" y="4214430"/>
                  <a:ext cx="1278341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8" name="Google Shape;1428;p77"/>
                <p:cNvCxnSpPr/>
                <p:nvPr/>
              </p:nvCxnSpPr>
              <p:spPr>
                <a:xfrm>
                  <a:off x="1839256" y="4214430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29" name="Google Shape;1429;p77"/>
                <p:cNvCxnSpPr/>
                <p:nvPr/>
              </p:nvCxnSpPr>
              <p:spPr>
                <a:xfrm>
                  <a:off x="1839256" y="4692771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0" name="Google Shape;1430;p77"/>
                <p:cNvCxnSpPr/>
                <p:nvPr/>
              </p:nvCxnSpPr>
              <p:spPr>
                <a:xfrm>
                  <a:off x="1839256" y="5191785"/>
                  <a:ext cx="1278341" cy="49901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1" name="Google Shape;1431;p77"/>
                <p:cNvCxnSpPr/>
                <p:nvPr/>
              </p:nvCxnSpPr>
              <p:spPr>
                <a:xfrm flipH="1" rot="10800000">
                  <a:off x="1839256" y="5299572"/>
                  <a:ext cx="1278341" cy="37431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2" name="Google Shape;1432;p77"/>
                <p:cNvCxnSpPr/>
                <p:nvPr/>
              </p:nvCxnSpPr>
              <p:spPr>
                <a:xfrm flipH="1" rot="10800000">
                  <a:off x="1839256" y="4817475"/>
                  <a:ext cx="1278341" cy="37431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3" name="Google Shape;1433;p77"/>
                <p:cNvCxnSpPr/>
                <p:nvPr/>
              </p:nvCxnSpPr>
              <p:spPr>
                <a:xfrm flipH="1" rot="10800000">
                  <a:off x="1839256" y="4817475"/>
                  <a:ext cx="1177195" cy="85640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4" name="Google Shape;1434;p77"/>
                <p:cNvCxnSpPr/>
                <p:nvPr/>
              </p:nvCxnSpPr>
              <p:spPr>
                <a:xfrm flipH="1" rot="10800000">
                  <a:off x="1903766" y="4276778"/>
                  <a:ext cx="1177195" cy="856407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5" name="Google Shape;1435;p77"/>
                <p:cNvCxnSpPr/>
                <p:nvPr/>
              </p:nvCxnSpPr>
              <p:spPr>
                <a:xfrm>
                  <a:off x="1903766" y="4713444"/>
                  <a:ext cx="1177195" cy="96043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  <p:cxnSp>
              <p:nvCxnSpPr>
                <p:cNvPr id="1436" name="Google Shape;1436;p77"/>
                <p:cNvCxnSpPr/>
                <p:nvPr/>
              </p:nvCxnSpPr>
              <p:spPr>
                <a:xfrm>
                  <a:off x="1903766" y="4231347"/>
                  <a:ext cx="1177195" cy="96043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647"/>
                    </a:srgbClr>
                  </a:outerShdw>
                </a:effectLst>
              </p:spPr>
            </p:cxnSp>
          </p:grpSp>
          <p:cxnSp>
            <p:nvCxnSpPr>
              <p:cNvPr id="1437" name="Google Shape;1437;p77"/>
              <p:cNvCxnSpPr/>
              <p:nvPr/>
            </p:nvCxnSpPr>
            <p:spPr>
              <a:xfrm flipH="1" rot="10800000">
                <a:off x="4651199" y="4294206"/>
                <a:ext cx="1203961" cy="498057"/>
              </a:xfrm>
              <a:prstGeom prst="straightConnector1">
                <a:avLst/>
              </a:prstGeom>
              <a:solidFill>
                <a:srgbClr val="FFFF00"/>
              </a:solidFill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438" name="Google Shape;1438;p77"/>
              <p:cNvCxnSpPr/>
              <p:nvPr/>
            </p:nvCxnSpPr>
            <p:spPr>
              <a:xfrm flipH="1" rot="10800000">
                <a:off x="3155915" y="4318628"/>
                <a:ext cx="1203961" cy="498057"/>
              </a:xfrm>
              <a:prstGeom prst="straightConnector1">
                <a:avLst/>
              </a:prstGeom>
              <a:solidFill>
                <a:srgbClr val="FFFF00"/>
              </a:solidFill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439" name="Google Shape;1439;p77"/>
            <p:cNvSpPr txBox="1"/>
            <p:nvPr/>
          </p:nvSpPr>
          <p:spPr>
            <a:xfrm rot="-5400000">
              <a:off x="1584559" y="4681513"/>
              <a:ext cx="16357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440" name="Google Shape;1440;p77"/>
            <p:cNvSpPr txBox="1"/>
            <p:nvPr/>
          </p:nvSpPr>
          <p:spPr>
            <a:xfrm rot="-5400000">
              <a:off x="3106609" y="4714946"/>
              <a:ext cx="16357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Forward Procedure</a:t>
            </a:r>
            <a:endParaRPr/>
          </a:p>
        </p:txBody>
      </p:sp>
      <p:sp>
        <p:nvSpPr>
          <p:cNvPr id="1446" name="Google Shape;1446;p78"/>
          <p:cNvSpPr txBox="1"/>
          <p:nvPr>
            <p:ph idx="1" type="body"/>
          </p:nvPr>
        </p:nvSpPr>
        <p:spPr>
          <a:xfrm>
            <a:off x="1485900" y="959040"/>
            <a:ext cx="6337718" cy="71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Compute                                                               step by step: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</a:rPr>
              <a:t>α</a:t>
            </a:r>
            <a:r>
              <a:rPr baseline="-25000" i="1" lang="en-US" sz="1800">
                <a:solidFill>
                  <a:srgbClr val="000000"/>
                </a:solidFill>
              </a:rPr>
              <a:t>t</a:t>
            </a:r>
            <a:r>
              <a:rPr lang="en-US" sz="1800">
                <a:solidFill>
                  <a:srgbClr val="000000"/>
                </a:solidFill>
              </a:rPr>
              <a:t>(</a:t>
            </a:r>
            <a:r>
              <a:rPr i="1" lang="en-US" sz="1800">
                <a:solidFill>
                  <a:srgbClr val="000000"/>
                </a:solidFill>
              </a:rPr>
              <a:t>i</a:t>
            </a:r>
            <a:r>
              <a:rPr lang="en-US" sz="1800">
                <a:solidFill>
                  <a:srgbClr val="000000"/>
                </a:solidFill>
              </a:rPr>
              <a:t>): the probability at the state </a:t>
            </a:r>
            <a:r>
              <a:rPr i="1" lang="en-US" sz="1800">
                <a:solidFill>
                  <a:srgbClr val="000000"/>
                </a:solidFill>
              </a:rPr>
              <a:t>s</a:t>
            </a:r>
            <a:r>
              <a:rPr baseline="-25000" i="1" lang="en-US" sz="1800">
                <a:solidFill>
                  <a:srgbClr val="000000"/>
                </a:solidFill>
              </a:rPr>
              <a:t>i</a:t>
            </a:r>
            <a:r>
              <a:rPr i="1" lang="en-US" sz="1800">
                <a:solidFill>
                  <a:srgbClr val="000000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at time </a:t>
            </a:r>
            <a:r>
              <a:rPr i="1" lang="en-US" sz="1800">
                <a:solidFill>
                  <a:srgbClr val="000000"/>
                </a:solidFill>
              </a:rPr>
              <a:t>t </a:t>
            </a:r>
            <a:r>
              <a:rPr lang="en-US" sz="1800">
                <a:solidFill>
                  <a:srgbClr val="000000"/>
                </a:solidFill>
              </a:rPr>
              <a:t>given </a:t>
            </a:r>
            <a:r>
              <a:rPr i="1" lang="en-US" sz="1800">
                <a:solidFill>
                  <a:srgbClr val="000000"/>
                </a:solidFill>
              </a:rPr>
              <a:t>E</a:t>
            </a:r>
            <a:endParaRPr/>
          </a:p>
        </p:txBody>
      </p:sp>
      <p:sp>
        <p:nvSpPr>
          <p:cNvPr id="1447" name="Google Shape;1447;p7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448" name="Google Shape;1448;p7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9" name="Google Shape;14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225" y="1758383"/>
            <a:ext cx="63055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8170" y="1820122"/>
            <a:ext cx="1564066" cy="33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9225" y="4139496"/>
            <a:ext cx="6214902" cy="627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8"/>
          <p:cNvSpPr/>
          <p:nvPr/>
        </p:nvSpPr>
        <p:spPr>
          <a:xfrm>
            <a:off x="2737018" y="1825895"/>
            <a:ext cx="1393145" cy="26714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8"/>
          <p:cNvSpPr/>
          <p:nvPr/>
        </p:nvSpPr>
        <p:spPr>
          <a:xfrm>
            <a:off x="3168824" y="4139496"/>
            <a:ext cx="2600714" cy="62776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4" name="Google Shape;145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7152" y="1055368"/>
            <a:ext cx="3097987" cy="24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Compute </a:t>
            </a:r>
            <a:r>
              <a:rPr lang="en-US">
                <a:solidFill>
                  <a:srgbClr val="F79646"/>
                </a:solidFill>
              </a:rPr>
              <a:t> α  </a:t>
            </a:r>
            <a:r>
              <a:rPr lang="en-US"/>
              <a:t>values</a:t>
            </a:r>
            <a:endParaRPr/>
          </a:p>
        </p:txBody>
      </p:sp>
      <p:sp>
        <p:nvSpPr>
          <p:cNvPr id="1460" name="Google Shape;1460;p7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461" name="Google Shape;1461;p7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62" name="Google Shape;1462;p79"/>
          <p:cNvGrpSpPr/>
          <p:nvPr/>
        </p:nvGrpSpPr>
        <p:grpSpPr>
          <a:xfrm>
            <a:off x="2722353" y="2159522"/>
            <a:ext cx="958756" cy="1107277"/>
            <a:chOff x="1839256" y="4214430"/>
            <a:chExt cx="1278341" cy="1476369"/>
          </a:xfrm>
        </p:grpSpPr>
        <p:cxnSp>
          <p:nvCxnSpPr>
            <p:cNvPr id="1463" name="Google Shape;1463;p79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4" name="Google Shape;1464;p79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5" name="Google Shape;1465;p79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6" name="Google Shape;1466;p79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7" name="Google Shape;1467;p79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8" name="Google Shape;1468;p79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69" name="Google Shape;1469;p79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0" name="Google Shape;1470;p79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1" name="Google Shape;1471;p79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2" name="Google Shape;1472;p79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3" name="Google Shape;1473;p79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4" name="Google Shape;1474;p79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5" name="Google Shape;1475;p79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476" name="Google Shape;1476;p79"/>
          <p:cNvGrpSpPr/>
          <p:nvPr/>
        </p:nvGrpSpPr>
        <p:grpSpPr>
          <a:xfrm>
            <a:off x="6363696" y="2100114"/>
            <a:ext cx="958756" cy="1107277"/>
            <a:chOff x="1839256" y="4214430"/>
            <a:chExt cx="1278341" cy="1476369"/>
          </a:xfrm>
        </p:grpSpPr>
        <p:cxnSp>
          <p:nvCxnSpPr>
            <p:cNvPr id="1477" name="Google Shape;1477;p79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8" name="Google Shape;1478;p79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79" name="Google Shape;1479;p79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0" name="Google Shape;1480;p79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1" name="Google Shape;1481;p79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2" name="Google Shape;1482;p79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3" name="Google Shape;1483;p79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4" name="Google Shape;1484;p79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5" name="Google Shape;1485;p79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6" name="Google Shape;1486;p79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7" name="Google Shape;1487;p79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8" name="Google Shape;1488;p79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489" name="Google Shape;1489;p79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490" name="Google Shape;1490;p79"/>
          <p:cNvSpPr txBox="1"/>
          <p:nvPr/>
        </p:nvSpPr>
        <p:spPr>
          <a:xfrm>
            <a:off x="3733678" y="1973944"/>
            <a:ext cx="268054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)=(.2*.1+.125*.1+.05*.1+.1*.4)*0.1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)=(.2*.5+.125*.1+.05*.3+.1*.2)*0.2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)=(.2*.3+.125*.3+.05*.3+.1*.1)*0.2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)=(.2*.1+.125*.5+.05*.3+.1*.3)*0.1</a:t>
            </a:r>
            <a:endParaRPr/>
          </a:p>
        </p:txBody>
      </p:sp>
      <p:sp>
        <p:nvSpPr>
          <p:cNvPr id="1491" name="Google Shape;1491;p79"/>
          <p:cNvSpPr txBox="1"/>
          <p:nvPr/>
        </p:nvSpPr>
        <p:spPr>
          <a:xfrm rot="-5400000">
            <a:off x="6922025" y="2398828"/>
            <a:ext cx="122683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492" name="Google Shape;149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0906" y="1303734"/>
            <a:ext cx="2216944" cy="43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9580" y="3716306"/>
            <a:ext cx="3625736" cy="3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9580" y="4089822"/>
            <a:ext cx="3179347" cy="36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79"/>
          <p:cNvSpPr txBox="1"/>
          <p:nvPr/>
        </p:nvSpPr>
        <p:spPr>
          <a:xfrm>
            <a:off x="1250128" y="2034846"/>
            <a:ext cx="158088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)=0.25*0.8=0.2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)=0.25*0.5=0.125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)=0.25*0.2=0.05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)=0.25*0.4=0.1</a:t>
            </a:r>
            <a:endParaRPr/>
          </a:p>
        </p:txBody>
      </p:sp>
      <p:pic>
        <p:nvPicPr>
          <p:cNvPr id="1496" name="Google Shape;1496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1125" y="1453167"/>
            <a:ext cx="1389610" cy="28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9"/>
          <p:cNvSpPr/>
          <p:nvPr/>
        </p:nvSpPr>
        <p:spPr>
          <a:xfrm>
            <a:off x="2911079" y="1453168"/>
            <a:ext cx="434578" cy="20775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5734051" y="1423402"/>
            <a:ext cx="434578" cy="20775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An Example: Estimate a Coin Incrementally</a:t>
            </a:r>
            <a:endParaRPr/>
          </a:p>
        </p:txBody>
      </p:sp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457200" y="1200151"/>
            <a:ext cx="7909560" cy="27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Problem Statement</a:t>
            </a:r>
            <a:endParaRPr/>
          </a:p>
          <a:p>
            <a:pPr indent="-214312" lvl="1" marL="557213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Randomly select </a:t>
            </a:r>
            <a:r>
              <a:rPr b="1" i="1" lang="en-US" sz="2000"/>
              <a:t>X</a:t>
            </a:r>
            <a:r>
              <a:rPr lang="en-US" sz="2000"/>
              <a:t> from two biased coins: </a:t>
            </a:r>
            <a:br>
              <a:rPr lang="en-US" sz="2000"/>
            </a:br>
            <a:r>
              <a:rPr lang="en-US" sz="2000"/>
              <a:t>{</a:t>
            </a:r>
            <a:r>
              <a:rPr b="1" i="1" lang="en-US" sz="2000"/>
              <a:t>A</a:t>
            </a:r>
            <a:r>
              <a:rPr lang="en-US" sz="2000"/>
              <a:t>(0.25), </a:t>
            </a:r>
            <a:r>
              <a:rPr b="1" i="1" lang="en-US" sz="2000"/>
              <a:t>B</a:t>
            </a:r>
            <a:r>
              <a:rPr lang="en-US" sz="2000"/>
              <a:t>(0.75)}</a:t>
            </a:r>
            <a:endParaRPr/>
          </a:p>
          <a:p>
            <a:pPr indent="-214312" lvl="1" marL="557213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Repeat this step at time (</a:t>
            </a:r>
            <a:r>
              <a:rPr i="1" lang="en-US" sz="2000"/>
              <a:t>t = </a:t>
            </a:r>
            <a:r>
              <a:rPr lang="en-US" sz="2000"/>
              <a:t>1, 2, 3, …) </a:t>
            </a:r>
            <a:endParaRPr/>
          </a:p>
          <a:p>
            <a:pPr indent="-171450" lvl="2" marL="8572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Flip </a:t>
            </a:r>
            <a:r>
              <a:rPr b="1" i="1" lang="en-US" sz="2000"/>
              <a:t>X</a:t>
            </a:r>
            <a:r>
              <a:rPr lang="en-US" sz="2000"/>
              <a:t>, observe the result  </a:t>
            </a:r>
            <a:r>
              <a:rPr b="1" i="1" lang="en-US" sz="2000"/>
              <a:t>D</a:t>
            </a:r>
            <a:r>
              <a:rPr b="1" baseline="-25000" i="1" lang="en-US" sz="2000"/>
              <a:t>t</a:t>
            </a:r>
            <a:r>
              <a:rPr lang="en-US" sz="2000"/>
              <a:t> = {H(ead), T(ail)}</a:t>
            </a:r>
            <a:endParaRPr/>
          </a:p>
          <a:p>
            <a:pPr indent="-171450" lvl="2" marL="85725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Estimate which was the selected coin? That is:  </a:t>
            </a:r>
            <a:r>
              <a:rPr b="1" i="1" lang="en-US" sz="2000"/>
              <a:t>X=A? </a:t>
            </a:r>
            <a:r>
              <a:rPr lang="en-US" sz="2000"/>
              <a:t>or</a:t>
            </a:r>
            <a:r>
              <a:rPr b="1" i="1" lang="en-US" sz="2000"/>
              <a:t> X=B?</a:t>
            </a:r>
            <a:endParaRPr/>
          </a:p>
          <a:p>
            <a:pPr indent="-214312" lvl="1" marL="557213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Assume the following</a:t>
            </a:r>
            <a:endParaRPr/>
          </a:p>
          <a:p>
            <a:pPr indent="-171481" lvl="2" marL="857250" rtl="0" algn="l"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700"/>
              <a:t>Your background knowledge C</a:t>
            </a:r>
            <a:r>
              <a:rPr baseline="-25000" lang="en-US" sz="1700"/>
              <a:t>t=0  </a:t>
            </a:r>
            <a:r>
              <a:rPr lang="en-US" sz="1700"/>
              <a:t>at time=0 is that you did not know which X is </a:t>
            </a:r>
            <a:endParaRPr baseline="-25000" sz="1700"/>
          </a:p>
          <a:p>
            <a:pPr indent="-171481" lvl="2" marL="857250" rtl="0" algn="l">
              <a:spcBef>
                <a:spcPts val="31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700"/>
              <a:t>Your experiment results are </a:t>
            </a:r>
            <a:r>
              <a:rPr b="1" i="1" lang="en-US" sz="1700"/>
              <a:t>D</a:t>
            </a:r>
            <a:r>
              <a:rPr lang="en-US" sz="1700"/>
              <a:t> = {T, T, H, …. }</a:t>
            </a:r>
            <a:endParaRPr/>
          </a:p>
          <a:p>
            <a:pPr indent="0" lvl="1" marL="3429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83" name="Google Shape;183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84" name="Google Shape;184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8"/>
          <p:cNvSpPr txBox="1"/>
          <p:nvPr/>
        </p:nvSpPr>
        <p:spPr>
          <a:xfrm>
            <a:off x="527304" y="4036741"/>
            <a:ext cx="7571232" cy="586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use the Bayesian Formula (see later slice)</a:t>
            </a:r>
            <a:endParaRPr/>
          </a:p>
          <a:p>
            <a:pPr indent="-80962" lvl="1" marL="557213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6553200" y="1200151"/>
            <a:ext cx="2267100" cy="93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time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i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Compute</a:t>
            </a:r>
            <a:r>
              <a:rPr lang="en-US">
                <a:solidFill>
                  <a:srgbClr val="F79646"/>
                </a:solidFill>
              </a:rPr>
              <a:t> α </a:t>
            </a:r>
            <a:r>
              <a:rPr lang="en-US"/>
              <a:t>values</a:t>
            </a:r>
            <a:endParaRPr/>
          </a:p>
        </p:txBody>
      </p:sp>
      <p:sp>
        <p:nvSpPr>
          <p:cNvPr id="1504" name="Google Shape;1504;p8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505" name="Google Shape;1505;p8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6" name="Google Shape;1506;p80"/>
          <p:cNvGrpSpPr/>
          <p:nvPr/>
        </p:nvGrpSpPr>
        <p:grpSpPr>
          <a:xfrm>
            <a:off x="2086550" y="1946954"/>
            <a:ext cx="958756" cy="1107277"/>
            <a:chOff x="1839256" y="4214430"/>
            <a:chExt cx="1278341" cy="1476369"/>
          </a:xfrm>
        </p:grpSpPr>
        <p:cxnSp>
          <p:nvCxnSpPr>
            <p:cNvPr id="1507" name="Google Shape;1507;p80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08" name="Google Shape;1508;p80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09" name="Google Shape;1509;p80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0" name="Google Shape;1510;p80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1" name="Google Shape;1511;p80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2" name="Google Shape;1512;p80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3" name="Google Shape;1513;p80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4" name="Google Shape;1514;p80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5" name="Google Shape;1515;p80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6" name="Google Shape;1516;p80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7" name="Google Shape;1517;p80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8" name="Google Shape;1518;p80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19" name="Google Shape;1519;p80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520" name="Google Shape;1520;p80"/>
          <p:cNvGrpSpPr/>
          <p:nvPr/>
        </p:nvGrpSpPr>
        <p:grpSpPr>
          <a:xfrm>
            <a:off x="3936002" y="1970768"/>
            <a:ext cx="958756" cy="1107277"/>
            <a:chOff x="1839256" y="4214430"/>
            <a:chExt cx="1278341" cy="1476369"/>
          </a:xfrm>
        </p:grpSpPr>
        <p:cxnSp>
          <p:nvCxnSpPr>
            <p:cNvPr id="1521" name="Google Shape;1521;p80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2" name="Google Shape;1522;p80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3" name="Google Shape;1523;p80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4" name="Google Shape;1524;p80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5" name="Google Shape;1525;p80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6" name="Google Shape;1526;p80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7" name="Google Shape;1527;p80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8" name="Google Shape;1528;p80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29" name="Google Shape;1529;p80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30" name="Google Shape;1530;p80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31" name="Google Shape;1531;p80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32" name="Google Shape;1532;p80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33" name="Google Shape;1533;p80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534" name="Google Shape;1534;p80"/>
          <p:cNvSpPr txBox="1"/>
          <p:nvPr/>
        </p:nvSpPr>
        <p:spPr>
          <a:xfrm>
            <a:off x="1339113" y="1877716"/>
            <a:ext cx="861133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)=0.125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)=0.1</a:t>
            </a:r>
            <a:endParaRPr/>
          </a:p>
        </p:txBody>
      </p:sp>
      <p:sp>
        <p:nvSpPr>
          <p:cNvPr id="1535" name="Google Shape;1535;p80"/>
          <p:cNvSpPr txBox="1"/>
          <p:nvPr/>
        </p:nvSpPr>
        <p:spPr>
          <a:xfrm>
            <a:off x="3045306" y="1909741"/>
            <a:ext cx="99899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)=0.00775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)=0.0295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)=0.0125</a:t>
            </a:r>
            <a:endParaRPr/>
          </a:p>
        </p:txBody>
      </p:sp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329" y="1180487"/>
            <a:ext cx="1914525" cy="377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80"/>
          <p:cNvSpPr txBox="1"/>
          <p:nvPr/>
        </p:nvSpPr>
        <p:spPr>
          <a:xfrm>
            <a:off x="4894758" y="1903512"/>
            <a:ext cx="305404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)=(.00775*.1+.0295*.1+.092*.1+.0125*.4)*0.1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)=(.00775*.5+.0295*.1+.092*.3+.0125*.2)*0.3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)=(.00775*.3+.0295*.3+.092*.3+.0125*.1)*0.6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)=(.00775*.1+.0295*.5+. .092*.3+.0125*.3)*0.5</a:t>
            </a:r>
            <a:endParaRPr/>
          </a:p>
        </p:txBody>
      </p:sp>
      <p:pic>
        <p:nvPicPr>
          <p:cNvPr id="1538" name="Google Shape;153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9580" y="3716306"/>
            <a:ext cx="3625736" cy="3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9580" y="4089822"/>
            <a:ext cx="3179347" cy="36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0"/>
          <p:cNvSpPr/>
          <p:nvPr/>
        </p:nvSpPr>
        <p:spPr>
          <a:xfrm>
            <a:off x="4744641" y="1245412"/>
            <a:ext cx="434578" cy="20775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Compute β</a:t>
            </a:r>
            <a:r>
              <a:rPr baseline="-25000" i="1" lang="en-US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) by Backward Procedure</a:t>
            </a:r>
            <a:endParaRPr/>
          </a:p>
        </p:txBody>
      </p:sp>
      <p:sp>
        <p:nvSpPr>
          <p:cNvPr id="1546" name="Google Shape;1546;p81"/>
          <p:cNvSpPr txBox="1"/>
          <p:nvPr>
            <p:ph idx="1" type="body"/>
          </p:nvPr>
        </p:nvSpPr>
        <p:spPr>
          <a:xfrm>
            <a:off x="1703452" y="970384"/>
            <a:ext cx="5807324" cy="51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100">
                <a:solidFill>
                  <a:srgbClr val="000000"/>
                </a:solidFill>
              </a:rPr>
              <a:t>β</a:t>
            </a:r>
            <a:r>
              <a:rPr baseline="-25000" i="1" lang="en-US" sz="2100">
                <a:solidFill>
                  <a:srgbClr val="000000"/>
                </a:solidFill>
              </a:rPr>
              <a:t>t</a:t>
            </a:r>
            <a:r>
              <a:rPr lang="en-US" sz="2100">
                <a:solidFill>
                  <a:srgbClr val="000000"/>
                </a:solidFill>
              </a:rPr>
              <a:t>(</a:t>
            </a:r>
            <a:r>
              <a:rPr i="1" lang="en-US" sz="2100">
                <a:solidFill>
                  <a:srgbClr val="000000"/>
                </a:solidFill>
              </a:rPr>
              <a:t>i</a:t>
            </a:r>
            <a:r>
              <a:rPr lang="en-US" sz="2100">
                <a:solidFill>
                  <a:srgbClr val="000000"/>
                </a:solidFill>
              </a:rPr>
              <a:t>): given E, the probability of being at the state </a:t>
            </a:r>
            <a:r>
              <a:rPr i="1" lang="en-US" sz="2100">
                <a:solidFill>
                  <a:srgbClr val="000000"/>
                </a:solidFill>
              </a:rPr>
              <a:t>s</a:t>
            </a:r>
            <a:r>
              <a:rPr baseline="-25000" i="1" lang="en-US" sz="2100">
                <a:solidFill>
                  <a:srgbClr val="000000"/>
                </a:solidFill>
              </a:rPr>
              <a:t>i</a:t>
            </a:r>
            <a:r>
              <a:rPr i="1" lang="en-US" sz="2100">
                <a:solidFill>
                  <a:srgbClr val="000000"/>
                </a:solidFill>
              </a:rPr>
              <a:t> </a:t>
            </a:r>
            <a:r>
              <a:rPr lang="en-US" sz="2100">
                <a:solidFill>
                  <a:srgbClr val="000000"/>
                </a:solidFill>
              </a:rPr>
              <a:t>at time </a:t>
            </a:r>
            <a:r>
              <a:rPr i="1" lang="en-US" sz="2100">
                <a:solidFill>
                  <a:srgbClr val="000000"/>
                </a:solidFill>
              </a:rPr>
              <a:t>t</a:t>
            </a:r>
            <a:endParaRPr/>
          </a:p>
        </p:txBody>
      </p:sp>
      <p:sp>
        <p:nvSpPr>
          <p:cNvPr id="1547" name="Google Shape;1547;p8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12/7/21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8" name="Google Shape;1548;p8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549" name="Google Shape;15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839" y="3670780"/>
            <a:ext cx="4132448" cy="1080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81"/>
          <p:cNvGrpSpPr/>
          <p:nvPr/>
        </p:nvGrpSpPr>
        <p:grpSpPr>
          <a:xfrm>
            <a:off x="2548839" y="1482825"/>
            <a:ext cx="4140435" cy="2011554"/>
            <a:chOff x="1874452" y="1198705"/>
            <a:chExt cx="5520580" cy="2682072"/>
          </a:xfrm>
        </p:grpSpPr>
        <p:pic>
          <p:nvPicPr>
            <p:cNvPr id="1551" name="Google Shape;1551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5135" y="1198705"/>
              <a:ext cx="2005459" cy="46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74452" y="1474119"/>
              <a:ext cx="5520580" cy="24066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3" name="Google Shape;1553;p81"/>
          <p:cNvSpPr/>
          <p:nvPr/>
        </p:nvSpPr>
        <p:spPr>
          <a:xfrm>
            <a:off x="3297312" y="1507280"/>
            <a:ext cx="1448428" cy="20154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81"/>
          <p:cNvSpPr/>
          <p:nvPr/>
        </p:nvSpPr>
        <p:spPr>
          <a:xfrm>
            <a:off x="3651362" y="3670779"/>
            <a:ext cx="1774750" cy="32090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Compute </a:t>
            </a:r>
            <a:r>
              <a:rPr lang="en-US">
                <a:solidFill>
                  <a:srgbClr val="F79646"/>
                </a:solidFill>
              </a:rPr>
              <a:t>β</a:t>
            </a:r>
            <a:r>
              <a:rPr lang="en-US"/>
              <a:t> values</a:t>
            </a:r>
            <a:endParaRPr/>
          </a:p>
        </p:txBody>
      </p:sp>
      <p:sp>
        <p:nvSpPr>
          <p:cNvPr id="1560" name="Google Shape;1560;p8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561" name="Google Shape;1561;p8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62" name="Google Shape;1562;p82"/>
          <p:cNvGrpSpPr/>
          <p:nvPr/>
        </p:nvGrpSpPr>
        <p:grpSpPr>
          <a:xfrm>
            <a:off x="2080556" y="2181269"/>
            <a:ext cx="958756" cy="1107277"/>
            <a:chOff x="1839256" y="4214430"/>
            <a:chExt cx="1278341" cy="1476369"/>
          </a:xfrm>
        </p:grpSpPr>
        <p:cxnSp>
          <p:nvCxnSpPr>
            <p:cNvPr id="1563" name="Google Shape;1563;p82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4" name="Google Shape;1564;p82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5" name="Google Shape;1565;p82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6" name="Google Shape;1566;p82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7" name="Google Shape;1567;p82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8" name="Google Shape;1568;p82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9" name="Google Shape;1569;p82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0" name="Google Shape;1570;p82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1" name="Google Shape;1571;p82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2" name="Google Shape;1572;p82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3" name="Google Shape;1573;p82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4" name="Google Shape;1574;p82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5" name="Google Shape;1575;p82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576" name="Google Shape;1576;p82"/>
          <p:cNvGrpSpPr/>
          <p:nvPr/>
        </p:nvGrpSpPr>
        <p:grpSpPr>
          <a:xfrm>
            <a:off x="5711276" y="2095629"/>
            <a:ext cx="958756" cy="1107277"/>
            <a:chOff x="1839256" y="4214430"/>
            <a:chExt cx="1278341" cy="1476369"/>
          </a:xfrm>
        </p:grpSpPr>
        <p:cxnSp>
          <p:nvCxnSpPr>
            <p:cNvPr id="1577" name="Google Shape;1577;p82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8" name="Google Shape;1578;p82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9" name="Google Shape;1579;p82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0" name="Google Shape;1580;p82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1" name="Google Shape;1581;p82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2" name="Google Shape;1582;p82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3" name="Google Shape;1583;p82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4" name="Google Shape;1584;p82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5" name="Google Shape;1585;p82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6" name="Google Shape;1586;p82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7" name="Google Shape;1587;p82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8" name="Google Shape;1588;p82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589" name="Google Shape;1589;p82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590" name="Google Shape;1590;p82"/>
          <p:cNvSpPr txBox="1"/>
          <p:nvPr/>
        </p:nvSpPr>
        <p:spPr>
          <a:xfrm>
            <a:off x="6631898" y="1893018"/>
            <a:ext cx="870751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</p:txBody>
      </p:sp>
      <p:sp>
        <p:nvSpPr>
          <p:cNvPr id="1591" name="Google Shape;1591;p82"/>
          <p:cNvSpPr txBox="1"/>
          <p:nvPr/>
        </p:nvSpPr>
        <p:spPr>
          <a:xfrm>
            <a:off x="3039312" y="1940642"/>
            <a:ext cx="2720617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)=(.1*.1+.5*.3+.3*.6+.1*.5)*1.0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)=(.1*.1+.1*.3+.3*.6+.5*.5)*1.0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)=(.1*.1+.3*.3+.3*.6+.3*.5)*1.0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)=(.4*.1+.2*.3+.1*.6+.3*.5)*1.0</a:t>
            </a:r>
            <a:endParaRPr/>
          </a:p>
        </p:txBody>
      </p:sp>
      <p:pic>
        <p:nvPicPr>
          <p:cNvPr id="1592" name="Google Shape;15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851" y="1386474"/>
            <a:ext cx="1504094" cy="34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025" y="1423566"/>
            <a:ext cx="2258261" cy="3923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82"/>
          <p:cNvSpPr txBox="1"/>
          <p:nvPr/>
        </p:nvSpPr>
        <p:spPr>
          <a:xfrm rot="-5400000">
            <a:off x="1192673" y="2478920"/>
            <a:ext cx="122683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S</a:t>
            </a:r>
            <a:r>
              <a:rPr baseline="-25000" lang="en-US" sz="13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595" name="Google Shape;159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6767" y="3662218"/>
            <a:ext cx="3625736" cy="3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6767" y="4035734"/>
            <a:ext cx="3179347" cy="36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82"/>
          <p:cNvSpPr/>
          <p:nvPr/>
        </p:nvSpPr>
        <p:spPr>
          <a:xfrm>
            <a:off x="5524497" y="1440655"/>
            <a:ext cx="316129" cy="22621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82"/>
          <p:cNvSpPr/>
          <p:nvPr/>
        </p:nvSpPr>
        <p:spPr>
          <a:xfrm>
            <a:off x="2881247" y="1441845"/>
            <a:ext cx="316129" cy="22621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8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Compute </a:t>
            </a:r>
            <a:r>
              <a:rPr lang="en-US">
                <a:solidFill>
                  <a:srgbClr val="F79646"/>
                </a:solidFill>
              </a:rPr>
              <a:t>β</a:t>
            </a:r>
            <a:r>
              <a:rPr lang="en-US"/>
              <a:t> values</a:t>
            </a:r>
            <a:endParaRPr/>
          </a:p>
        </p:txBody>
      </p:sp>
      <p:sp>
        <p:nvSpPr>
          <p:cNvPr id="1604" name="Google Shape;1604;p8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605" name="Google Shape;1605;p8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06" name="Google Shape;1606;p83"/>
          <p:cNvGrpSpPr/>
          <p:nvPr/>
        </p:nvGrpSpPr>
        <p:grpSpPr>
          <a:xfrm>
            <a:off x="4048356" y="2063809"/>
            <a:ext cx="958756" cy="1107277"/>
            <a:chOff x="1839256" y="4214430"/>
            <a:chExt cx="1278341" cy="1476369"/>
          </a:xfrm>
        </p:grpSpPr>
        <p:cxnSp>
          <p:nvCxnSpPr>
            <p:cNvPr id="1607" name="Google Shape;1607;p83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08" name="Google Shape;1608;p83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09" name="Google Shape;1609;p83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0" name="Google Shape;1610;p83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1" name="Google Shape;1611;p83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2" name="Google Shape;1612;p83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3" name="Google Shape;1613;p83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4" name="Google Shape;1614;p83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5" name="Google Shape;1615;p83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6" name="Google Shape;1616;p83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7" name="Google Shape;1617;p83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8" name="Google Shape;1618;p83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19" name="Google Shape;1619;p83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620" name="Google Shape;1620;p83"/>
          <p:cNvGrpSpPr/>
          <p:nvPr/>
        </p:nvGrpSpPr>
        <p:grpSpPr>
          <a:xfrm>
            <a:off x="5873758" y="2103861"/>
            <a:ext cx="958756" cy="1107277"/>
            <a:chOff x="1839256" y="4214430"/>
            <a:chExt cx="1278341" cy="1476369"/>
          </a:xfrm>
        </p:grpSpPr>
        <p:cxnSp>
          <p:nvCxnSpPr>
            <p:cNvPr id="1621" name="Google Shape;1621;p83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2" name="Google Shape;1622;p83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3" name="Google Shape;1623;p83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4" name="Google Shape;1624;p83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5" name="Google Shape;1625;p83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6" name="Google Shape;1626;p83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7" name="Google Shape;1627;p83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8" name="Google Shape;1628;p83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29" name="Google Shape;1629;p83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0" name="Google Shape;1630;p83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1" name="Google Shape;1631;p83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2" name="Google Shape;1632;p83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33" name="Google Shape;1633;p83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634" name="Google Shape;1634;p83"/>
          <p:cNvSpPr txBox="1"/>
          <p:nvPr/>
        </p:nvSpPr>
        <p:spPr>
          <a:xfrm>
            <a:off x="6832514" y="1842605"/>
            <a:ext cx="870751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</p:txBody>
      </p:sp>
      <p:sp>
        <p:nvSpPr>
          <p:cNvPr id="1635" name="Google Shape;1635;p83"/>
          <p:cNvSpPr txBox="1"/>
          <p:nvPr/>
        </p:nvSpPr>
        <p:spPr>
          <a:xfrm>
            <a:off x="5007112" y="1875921"/>
            <a:ext cx="958917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)=0.39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)=0.47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)=0.43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)=0.31</a:t>
            </a:r>
            <a:endParaRPr/>
          </a:p>
        </p:txBody>
      </p:sp>
      <p:pic>
        <p:nvPicPr>
          <p:cNvPr id="1636" name="Google Shape;163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101" y="1401277"/>
            <a:ext cx="2285732" cy="39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83"/>
          <p:cNvSpPr txBox="1"/>
          <p:nvPr/>
        </p:nvSpPr>
        <p:spPr>
          <a:xfrm>
            <a:off x="1649503" y="1902141"/>
            <a:ext cx="2247025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fill in here in the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</a:t>
            </a:r>
            <a:endParaRPr/>
          </a:p>
        </p:txBody>
      </p:sp>
      <p:pic>
        <p:nvPicPr>
          <p:cNvPr id="1638" name="Google Shape;163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9758" y="3758198"/>
            <a:ext cx="3625736" cy="31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9758" y="4131714"/>
            <a:ext cx="3179347" cy="36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83"/>
          <p:cNvSpPr/>
          <p:nvPr/>
        </p:nvSpPr>
        <p:spPr>
          <a:xfrm>
            <a:off x="4096739" y="1494233"/>
            <a:ext cx="316129" cy="22621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300"/>
              <a:buFont typeface="Calibri"/>
              <a:buNone/>
            </a:pPr>
            <a:r>
              <a:rPr lang="en-US">
                <a:solidFill>
                  <a:srgbClr val="0000FF"/>
                </a:solidFill>
              </a:rPr>
              <a:t>ϒ</a:t>
            </a:r>
            <a:r>
              <a:rPr baseline="-25000" i="1" lang="en-US">
                <a:solidFill>
                  <a:srgbClr val="0000FF"/>
                </a:solidFill>
              </a:rPr>
              <a:t>t</a:t>
            </a:r>
            <a:r>
              <a:rPr lang="en-US">
                <a:solidFill>
                  <a:srgbClr val="0000FF"/>
                </a:solidFill>
              </a:rPr>
              <a:t>(</a:t>
            </a:r>
            <a:r>
              <a:rPr i="1" lang="en-US">
                <a:solidFill>
                  <a:srgbClr val="0000FF"/>
                </a:solidFill>
              </a:rPr>
              <a:t>i</a:t>
            </a:r>
            <a:r>
              <a:rPr lang="en-US">
                <a:solidFill>
                  <a:srgbClr val="0000FF"/>
                </a:solidFill>
              </a:rPr>
              <a:t>) </a:t>
            </a:r>
            <a:r>
              <a:rPr lang="en-US"/>
              <a:t>Value: Putting </a:t>
            </a:r>
            <a:r>
              <a:rPr lang="en-US">
                <a:solidFill>
                  <a:srgbClr val="F79646"/>
                </a:solidFill>
              </a:rPr>
              <a:t>α</a:t>
            </a:r>
            <a:r>
              <a:rPr lang="en-US"/>
              <a:t> and </a:t>
            </a:r>
            <a:r>
              <a:rPr lang="en-US">
                <a:solidFill>
                  <a:srgbClr val="F79646"/>
                </a:solidFill>
              </a:rPr>
              <a:t>β </a:t>
            </a:r>
            <a:r>
              <a:rPr lang="en-US"/>
              <a:t>together </a:t>
            </a:r>
            <a:endParaRPr/>
          </a:p>
        </p:txBody>
      </p:sp>
      <p:sp>
        <p:nvSpPr>
          <p:cNvPr id="1646" name="Google Shape;1646;p84"/>
          <p:cNvSpPr txBox="1"/>
          <p:nvPr>
            <p:ph idx="1" type="body"/>
          </p:nvPr>
        </p:nvSpPr>
        <p:spPr>
          <a:xfrm>
            <a:off x="1485900" y="1071059"/>
            <a:ext cx="6172200" cy="736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lang="en-US" sz="2100">
                <a:solidFill>
                  <a:srgbClr val="0000FF"/>
                </a:solidFill>
              </a:rPr>
              <a:t>ϒ</a:t>
            </a:r>
            <a:r>
              <a:rPr baseline="-25000" i="1" lang="en-US" sz="2100">
                <a:solidFill>
                  <a:srgbClr val="0000FF"/>
                </a:solidFill>
              </a:rPr>
              <a:t>t</a:t>
            </a:r>
            <a:r>
              <a:rPr lang="en-US" sz="2100">
                <a:solidFill>
                  <a:srgbClr val="0000FF"/>
                </a:solidFill>
              </a:rPr>
              <a:t>(</a:t>
            </a:r>
            <a:r>
              <a:rPr i="1" lang="en-US" sz="2100">
                <a:solidFill>
                  <a:srgbClr val="0000FF"/>
                </a:solidFill>
              </a:rPr>
              <a:t>i</a:t>
            </a:r>
            <a:r>
              <a:rPr lang="en-US" sz="2100">
                <a:solidFill>
                  <a:srgbClr val="0000FF"/>
                </a:solidFill>
              </a:rPr>
              <a:t>) </a:t>
            </a:r>
            <a:r>
              <a:rPr lang="en-US" sz="2100"/>
              <a:t>is the probability of being at state </a:t>
            </a:r>
            <a:r>
              <a:rPr i="1" lang="en-US" sz="2100"/>
              <a:t>s</a:t>
            </a:r>
            <a:r>
              <a:rPr baseline="-25000" i="1" lang="en-US" sz="2100"/>
              <a:t>i</a:t>
            </a:r>
            <a:r>
              <a:rPr lang="en-US" sz="2100"/>
              <a:t> at time </a:t>
            </a:r>
            <a:r>
              <a:rPr i="1" lang="en-US" sz="2100"/>
              <a:t>t</a:t>
            </a:r>
            <a:r>
              <a:rPr lang="en-US" sz="2100"/>
              <a:t> given the entire experience E</a:t>
            </a:r>
            <a:r>
              <a:rPr baseline="-25000" lang="en-US" sz="2100"/>
              <a:t>1:T</a:t>
            </a:r>
            <a:r>
              <a:rPr lang="en-US" sz="2100"/>
              <a:t> </a:t>
            </a:r>
            <a:endParaRPr/>
          </a:p>
        </p:txBody>
      </p:sp>
      <p:sp>
        <p:nvSpPr>
          <p:cNvPr id="1647" name="Google Shape;1647;p8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648" name="Google Shape;1648;p8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9" name="Google Shape;164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845" y="3214080"/>
            <a:ext cx="4456583" cy="1736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84"/>
          <p:cNvGrpSpPr/>
          <p:nvPr/>
        </p:nvGrpSpPr>
        <p:grpSpPr>
          <a:xfrm>
            <a:off x="4691205" y="1827569"/>
            <a:ext cx="2251617" cy="1265731"/>
            <a:chOff x="5041976" y="2424914"/>
            <a:chExt cx="3002155" cy="1687641"/>
          </a:xfrm>
        </p:grpSpPr>
        <p:sp>
          <p:nvSpPr>
            <p:cNvPr id="1651" name="Google Shape;1651;p84"/>
            <p:cNvSpPr txBox="1"/>
            <p:nvPr/>
          </p:nvSpPr>
          <p:spPr>
            <a:xfrm rot="-5400000">
              <a:off x="5429527" y="3007125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652" name="Google Shape;1652;p84"/>
            <p:cNvSpPr txBox="1"/>
            <p:nvPr/>
          </p:nvSpPr>
          <p:spPr>
            <a:xfrm rot="-5400000">
              <a:off x="6938700" y="3007125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grpSp>
          <p:nvGrpSpPr>
            <p:cNvPr id="1653" name="Google Shape;1653;p84"/>
            <p:cNvGrpSpPr/>
            <p:nvPr/>
          </p:nvGrpSpPr>
          <p:grpSpPr>
            <a:xfrm>
              <a:off x="6363494" y="2584815"/>
              <a:ext cx="1278341" cy="1476369"/>
              <a:chOff x="1839256" y="4214430"/>
              <a:chExt cx="1278341" cy="1476369"/>
            </a:xfrm>
          </p:grpSpPr>
          <p:cxnSp>
            <p:nvCxnSpPr>
              <p:cNvPr id="1654" name="Google Shape;1654;p84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55" name="Google Shape;1655;p84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56" name="Google Shape;1656;p84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57" name="Google Shape;1657;p84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58" name="Google Shape;1658;p84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59" name="Google Shape;1659;p84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0" name="Google Shape;1660;p84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1" name="Google Shape;1661;p84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2" name="Google Shape;1662;p84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3" name="Google Shape;1663;p84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4" name="Google Shape;1664;p84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5" name="Google Shape;1665;p84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6" name="Google Shape;1666;p84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667" name="Google Shape;1667;p84"/>
            <p:cNvGrpSpPr/>
            <p:nvPr/>
          </p:nvGrpSpPr>
          <p:grpSpPr>
            <a:xfrm>
              <a:off x="5497617" y="2584815"/>
              <a:ext cx="621788" cy="1476369"/>
              <a:chOff x="1839256" y="4214430"/>
              <a:chExt cx="1278341" cy="1476369"/>
            </a:xfrm>
          </p:grpSpPr>
          <p:cxnSp>
            <p:nvCxnSpPr>
              <p:cNvPr id="1668" name="Google Shape;1668;p84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69" name="Google Shape;1669;p84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0" name="Google Shape;1670;p84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1" name="Google Shape;1671;p84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2" name="Google Shape;1672;p84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3" name="Google Shape;1673;p84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4" name="Google Shape;1674;p84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5" name="Google Shape;1675;p84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6" name="Google Shape;1676;p84"/>
              <p:cNvCxnSpPr/>
              <p:nvPr/>
            </p:nvCxnSpPr>
            <p:spPr>
              <a:xfrm flipH="1" rot="10800000">
                <a:off x="1839256" y="429240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7" name="Google Shape;1677;p84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8" name="Google Shape;1678;p84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79" name="Google Shape;1679;p84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80" name="Google Shape;1680;p84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cxnSp>
          <p:nvCxnSpPr>
            <p:cNvPr id="1681" name="Google Shape;1681;p84"/>
            <p:cNvCxnSpPr/>
            <p:nvPr/>
          </p:nvCxnSpPr>
          <p:spPr>
            <a:xfrm flipH="1">
              <a:off x="5059796" y="2656184"/>
              <a:ext cx="376767" cy="655853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2" name="Google Shape;1682;p84"/>
            <p:cNvCxnSpPr/>
            <p:nvPr/>
          </p:nvCxnSpPr>
          <p:spPr>
            <a:xfrm flipH="1">
              <a:off x="5041976" y="3134525"/>
              <a:ext cx="394587" cy="177512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3" name="Google Shape;1683;p84"/>
            <p:cNvCxnSpPr/>
            <p:nvPr/>
          </p:nvCxnSpPr>
          <p:spPr>
            <a:xfrm rot="10800000">
              <a:off x="5041976" y="3312037"/>
              <a:ext cx="394587" cy="321502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4" name="Google Shape;1684;p84"/>
            <p:cNvCxnSpPr/>
            <p:nvPr/>
          </p:nvCxnSpPr>
          <p:spPr>
            <a:xfrm rot="10800000">
              <a:off x="5041976" y="3312037"/>
              <a:ext cx="394587" cy="750791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685" name="Google Shape;1685;p84"/>
          <p:cNvGrpSpPr/>
          <p:nvPr/>
        </p:nvGrpSpPr>
        <p:grpSpPr>
          <a:xfrm>
            <a:off x="2071752" y="1818686"/>
            <a:ext cx="2807790" cy="1283015"/>
            <a:chOff x="1056896" y="2424913"/>
            <a:chExt cx="3743720" cy="1710686"/>
          </a:xfrm>
        </p:grpSpPr>
        <p:sp>
          <p:nvSpPr>
            <p:cNvPr id="1686" name="Google Shape;1686;p84"/>
            <p:cNvSpPr txBox="1"/>
            <p:nvPr/>
          </p:nvSpPr>
          <p:spPr>
            <a:xfrm rot="-5400000">
              <a:off x="474685" y="3007123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687" name="Google Shape;1687;p84"/>
            <p:cNvSpPr txBox="1"/>
            <p:nvPr/>
          </p:nvSpPr>
          <p:spPr>
            <a:xfrm rot="-5400000">
              <a:off x="2214692" y="3007123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688" name="Google Shape;1688;p84"/>
            <p:cNvSpPr txBox="1"/>
            <p:nvPr/>
          </p:nvSpPr>
          <p:spPr>
            <a:xfrm>
              <a:off x="4257123" y="3108252"/>
              <a:ext cx="37232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9" name="Google Shape;1689;p84"/>
            <p:cNvGrpSpPr/>
            <p:nvPr/>
          </p:nvGrpSpPr>
          <p:grpSpPr>
            <a:xfrm>
              <a:off x="1518561" y="2609237"/>
              <a:ext cx="1278341" cy="1476369"/>
              <a:chOff x="1839256" y="4214430"/>
              <a:chExt cx="1278341" cy="1476369"/>
            </a:xfrm>
          </p:grpSpPr>
          <p:cxnSp>
            <p:nvCxnSpPr>
              <p:cNvPr id="1690" name="Google Shape;1690;p84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1" name="Google Shape;1691;p84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2" name="Google Shape;1692;p84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3" name="Google Shape;1693;p84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4" name="Google Shape;1694;p84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5" name="Google Shape;1695;p84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6" name="Google Shape;1696;p84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7" name="Google Shape;1697;p84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8" name="Google Shape;1698;p84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699" name="Google Shape;1699;p84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0" name="Google Shape;1700;p84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1" name="Google Shape;1701;p84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2" name="Google Shape;1702;p84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703" name="Google Shape;1703;p84"/>
            <p:cNvGrpSpPr/>
            <p:nvPr/>
          </p:nvGrpSpPr>
          <p:grpSpPr>
            <a:xfrm>
              <a:off x="3258568" y="2637064"/>
              <a:ext cx="621788" cy="1476369"/>
              <a:chOff x="1839256" y="4214430"/>
              <a:chExt cx="1278341" cy="1476369"/>
            </a:xfrm>
          </p:grpSpPr>
          <p:cxnSp>
            <p:nvCxnSpPr>
              <p:cNvPr id="1704" name="Google Shape;1704;p84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5" name="Google Shape;1705;p84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6" name="Google Shape;1706;p84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7" name="Google Shape;1707;p84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8" name="Google Shape;1708;p84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09" name="Google Shape;1709;p84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0" name="Google Shape;1710;p84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1" name="Google Shape;1711;p84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2" name="Google Shape;1712;p84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3" name="Google Shape;1713;p84"/>
              <p:cNvCxnSpPr/>
              <p:nvPr/>
            </p:nvCxnSpPr>
            <p:spPr>
              <a:xfrm flipH="1" rot="10800000">
                <a:off x="1839256" y="429240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4" name="Google Shape;1714;p84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5" name="Google Shape;1715;p84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716" name="Google Shape;1716;p84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cxnSp>
          <p:nvCxnSpPr>
            <p:cNvPr id="1717" name="Google Shape;1717;p84"/>
            <p:cNvCxnSpPr>
              <a:endCxn id="1688" idx="1"/>
            </p:cNvCxnSpPr>
            <p:nvPr/>
          </p:nvCxnSpPr>
          <p:spPr>
            <a:xfrm>
              <a:off x="3880323" y="2637206"/>
              <a:ext cx="376800" cy="6711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8" name="Google Shape;1718;p84"/>
            <p:cNvCxnSpPr>
              <a:endCxn id="1688" idx="1"/>
            </p:cNvCxnSpPr>
            <p:nvPr/>
          </p:nvCxnSpPr>
          <p:spPr>
            <a:xfrm>
              <a:off x="3862623" y="3115406"/>
              <a:ext cx="394500" cy="1929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19" name="Google Shape;1719;p84"/>
            <p:cNvCxnSpPr>
              <a:endCxn id="1688" idx="1"/>
            </p:cNvCxnSpPr>
            <p:nvPr/>
          </p:nvCxnSpPr>
          <p:spPr>
            <a:xfrm flipH="1" rot="10800000">
              <a:off x="3862623" y="3308306"/>
              <a:ext cx="394500" cy="3060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0" name="Google Shape;1720;p84"/>
            <p:cNvCxnSpPr>
              <a:endCxn id="1688" idx="1"/>
            </p:cNvCxnSpPr>
            <p:nvPr/>
          </p:nvCxnSpPr>
          <p:spPr>
            <a:xfrm flipH="1" rot="10800000">
              <a:off x="3862623" y="3308306"/>
              <a:ext cx="394500" cy="7353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721" name="Google Shape;1721;p84"/>
            <p:cNvSpPr txBox="1"/>
            <p:nvPr/>
          </p:nvSpPr>
          <p:spPr>
            <a:xfrm>
              <a:off x="4272267" y="3735490"/>
              <a:ext cx="528349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   </a:t>
              </a: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8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Compute </a:t>
            </a:r>
            <a:r>
              <a:rPr lang="en-US">
                <a:solidFill>
                  <a:schemeClr val="accent6"/>
                </a:solidFill>
              </a:rPr>
              <a:t>γ</a:t>
            </a:r>
            <a:r>
              <a:rPr lang="en-US"/>
              <a:t> = </a:t>
            </a:r>
            <a:r>
              <a:rPr lang="en-US">
                <a:solidFill>
                  <a:srgbClr val="F79646"/>
                </a:solidFill>
              </a:rPr>
              <a:t>α</a:t>
            </a:r>
            <a:r>
              <a:rPr lang="en-US"/>
              <a:t>*</a:t>
            </a:r>
            <a:r>
              <a:rPr lang="en-US">
                <a:solidFill>
                  <a:srgbClr val="F79646"/>
                </a:solidFill>
              </a:rPr>
              <a:t>β </a:t>
            </a:r>
            <a:endParaRPr/>
          </a:p>
        </p:txBody>
      </p:sp>
      <p:sp>
        <p:nvSpPr>
          <p:cNvPr id="1727" name="Google Shape;1727;p8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728" name="Google Shape;1728;p8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29" name="Google Shape;1729;p85"/>
          <p:cNvGrpSpPr/>
          <p:nvPr/>
        </p:nvGrpSpPr>
        <p:grpSpPr>
          <a:xfrm>
            <a:off x="2956824" y="2484909"/>
            <a:ext cx="958756" cy="1107277"/>
            <a:chOff x="1839256" y="4214430"/>
            <a:chExt cx="1278341" cy="1476369"/>
          </a:xfrm>
        </p:grpSpPr>
        <p:cxnSp>
          <p:nvCxnSpPr>
            <p:cNvPr id="1730" name="Google Shape;1730;p8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1" name="Google Shape;1731;p8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2" name="Google Shape;1732;p8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3" name="Google Shape;1733;p8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4" name="Google Shape;1734;p8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5" name="Google Shape;1735;p8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6" name="Google Shape;1736;p8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7" name="Google Shape;1737;p8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8" name="Google Shape;1738;p8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9" name="Google Shape;1739;p8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0" name="Google Shape;1740;p8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1" name="Google Shape;1741;p8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2" name="Google Shape;1742;p8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743" name="Google Shape;1743;p85"/>
          <p:cNvGrpSpPr/>
          <p:nvPr/>
        </p:nvGrpSpPr>
        <p:grpSpPr>
          <a:xfrm>
            <a:off x="4836086" y="2445504"/>
            <a:ext cx="958756" cy="1107277"/>
            <a:chOff x="1839256" y="4214430"/>
            <a:chExt cx="1278341" cy="1476369"/>
          </a:xfrm>
        </p:grpSpPr>
        <p:cxnSp>
          <p:nvCxnSpPr>
            <p:cNvPr id="1744" name="Google Shape;1744;p8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5" name="Google Shape;1745;p8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6" name="Google Shape;1746;p8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7" name="Google Shape;1747;p8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8" name="Google Shape;1748;p8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9" name="Google Shape;1749;p8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0" name="Google Shape;1750;p8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1" name="Google Shape;1751;p8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2" name="Google Shape;1752;p8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3" name="Google Shape;1753;p8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4" name="Google Shape;1754;p8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5" name="Google Shape;1755;p8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6" name="Google Shape;1756;p8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757" name="Google Shape;1757;p85"/>
          <p:cNvSpPr txBox="1"/>
          <p:nvPr/>
        </p:nvSpPr>
        <p:spPr>
          <a:xfrm>
            <a:off x="2119699" y="2294728"/>
            <a:ext cx="550151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758" name="Google Shape;1758;p85"/>
          <p:cNvSpPr txBox="1"/>
          <p:nvPr/>
        </p:nvSpPr>
        <p:spPr>
          <a:xfrm>
            <a:off x="4137014" y="2294728"/>
            <a:ext cx="550151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759" name="Google Shape;1759;p85"/>
          <p:cNvSpPr txBox="1"/>
          <p:nvPr/>
        </p:nvSpPr>
        <p:spPr>
          <a:xfrm>
            <a:off x="6057901" y="2294728"/>
            <a:ext cx="550151" cy="1546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γ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id="1760" name="Google Shape;176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699" y="2027456"/>
            <a:ext cx="750475" cy="1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643" y="2030453"/>
            <a:ext cx="750475" cy="1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900" y="2020331"/>
            <a:ext cx="750475" cy="18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8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Putting </a:t>
            </a:r>
            <a:r>
              <a:rPr lang="en-US">
                <a:solidFill>
                  <a:srgbClr val="F79646"/>
                </a:solidFill>
              </a:rPr>
              <a:t>α</a:t>
            </a:r>
            <a:r>
              <a:rPr lang="en-US"/>
              <a:t> and </a:t>
            </a:r>
            <a:r>
              <a:rPr lang="en-US">
                <a:solidFill>
                  <a:srgbClr val="F79646"/>
                </a:solidFill>
              </a:rPr>
              <a:t>β </a:t>
            </a:r>
            <a:r>
              <a:rPr lang="en-US"/>
              <a:t>together</a:t>
            </a:r>
            <a:endParaRPr/>
          </a:p>
        </p:txBody>
      </p:sp>
      <p:sp>
        <p:nvSpPr>
          <p:cNvPr id="1768" name="Google Shape;1768;p8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769" name="Google Shape;1769;p8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70" name="Google Shape;1770;p86"/>
          <p:cNvGrpSpPr/>
          <p:nvPr/>
        </p:nvGrpSpPr>
        <p:grpSpPr>
          <a:xfrm>
            <a:off x="2634220" y="1946954"/>
            <a:ext cx="958756" cy="1107277"/>
            <a:chOff x="1839256" y="4214430"/>
            <a:chExt cx="1278341" cy="1476369"/>
          </a:xfrm>
        </p:grpSpPr>
        <p:cxnSp>
          <p:nvCxnSpPr>
            <p:cNvPr id="1771" name="Google Shape;1771;p86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2" name="Google Shape;1772;p86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3" name="Google Shape;1773;p86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4" name="Google Shape;1774;p86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5" name="Google Shape;1775;p86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6" name="Google Shape;1776;p86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7" name="Google Shape;1777;p86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8" name="Google Shape;1778;p86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79" name="Google Shape;1779;p86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0" name="Google Shape;1780;p86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1" name="Google Shape;1781;p86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2" name="Google Shape;1782;p86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3" name="Google Shape;1783;p86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1784" name="Google Shape;1784;p86"/>
          <p:cNvGrpSpPr/>
          <p:nvPr/>
        </p:nvGrpSpPr>
        <p:grpSpPr>
          <a:xfrm>
            <a:off x="5243457" y="1958080"/>
            <a:ext cx="958756" cy="1107277"/>
            <a:chOff x="1839256" y="4214430"/>
            <a:chExt cx="1278341" cy="1476369"/>
          </a:xfrm>
        </p:grpSpPr>
        <p:cxnSp>
          <p:nvCxnSpPr>
            <p:cNvPr id="1785" name="Google Shape;1785;p86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6" name="Google Shape;1786;p86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7" name="Google Shape;1787;p86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8" name="Google Shape;1788;p86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89" name="Google Shape;1789;p86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0" name="Google Shape;1790;p86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1" name="Google Shape;1791;p86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2" name="Google Shape;1792;p86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3" name="Google Shape;1793;p86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4" name="Google Shape;1794;p86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5" name="Google Shape;1795;p86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6" name="Google Shape;1796;p86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7" name="Google Shape;1797;p86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798" name="Google Shape;1798;p86"/>
          <p:cNvSpPr txBox="1"/>
          <p:nvPr/>
        </p:nvSpPr>
        <p:spPr>
          <a:xfrm>
            <a:off x="1339113" y="1877716"/>
            <a:ext cx="861133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)=0.125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)=0.1</a:t>
            </a:r>
            <a:endParaRPr/>
          </a:p>
        </p:txBody>
      </p:sp>
      <p:sp>
        <p:nvSpPr>
          <p:cNvPr id="1799" name="Google Shape;1799;p86"/>
          <p:cNvSpPr txBox="1"/>
          <p:nvPr/>
        </p:nvSpPr>
        <p:spPr>
          <a:xfrm>
            <a:off x="3592976" y="1909741"/>
            <a:ext cx="99899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)=0.00775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)=0.0295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)=0.092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)=0.0125</a:t>
            </a:r>
            <a:endParaRPr/>
          </a:p>
        </p:txBody>
      </p:sp>
      <p:sp>
        <p:nvSpPr>
          <p:cNvPr id="1800" name="Google Shape;1800;p86"/>
          <p:cNvSpPr txBox="1"/>
          <p:nvPr/>
        </p:nvSpPr>
        <p:spPr>
          <a:xfrm>
            <a:off x="6179889" y="1868502"/>
            <a:ext cx="106792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)=.0017925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)=.0110775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)=.024015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)=.0234375</a:t>
            </a:r>
            <a:endParaRPr/>
          </a:p>
        </p:txBody>
      </p:sp>
      <p:sp>
        <p:nvSpPr>
          <p:cNvPr id="1801" name="Google Shape;1801;p86"/>
          <p:cNvSpPr txBox="1"/>
          <p:nvPr/>
        </p:nvSpPr>
        <p:spPr>
          <a:xfrm>
            <a:off x="4470845" y="1896538"/>
            <a:ext cx="787395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)=0.39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)=0.47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)=0.43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)=0.31</a:t>
            </a:r>
            <a:endParaRPr/>
          </a:p>
        </p:txBody>
      </p:sp>
      <p:sp>
        <p:nvSpPr>
          <p:cNvPr id="1802" name="Google Shape;1802;p86"/>
          <p:cNvSpPr txBox="1"/>
          <p:nvPr/>
        </p:nvSpPr>
        <p:spPr>
          <a:xfrm>
            <a:off x="7100797" y="1877992"/>
            <a:ext cx="718466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)=1.0</a:t>
            </a:r>
            <a:endParaRPr/>
          </a:p>
        </p:txBody>
      </p:sp>
      <p:sp>
        <p:nvSpPr>
          <p:cNvPr id="1803" name="Google Shape;1803;p86"/>
          <p:cNvSpPr txBox="1"/>
          <p:nvPr/>
        </p:nvSpPr>
        <p:spPr>
          <a:xfrm>
            <a:off x="2125750" y="1870055"/>
            <a:ext cx="479618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aseline="-2500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8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300"/>
              <a:buFont typeface="Calibri"/>
              <a:buNone/>
            </a:pPr>
            <a:r>
              <a:rPr lang="en-US">
                <a:solidFill>
                  <a:srgbClr val="0000FF"/>
                </a:solidFill>
              </a:rPr>
              <a:t>ξ</a:t>
            </a:r>
            <a:r>
              <a:rPr baseline="-25000" i="1" lang="en-US">
                <a:solidFill>
                  <a:srgbClr val="0000FF"/>
                </a:solidFill>
              </a:rPr>
              <a:t>t</a:t>
            </a:r>
            <a:r>
              <a:rPr lang="en-US">
                <a:solidFill>
                  <a:srgbClr val="0000FF"/>
                </a:solidFill>
              </a:rPr>
              <a:t>(</a:t>
            </a:r>
            <a:r>
              <a:rPr i="1" lang="en-US">
                <a:solidFill>
                  <a:srgbClr val="0000FF"/>
                </a:solidFill>
              </a:rPr>
              <a:t>i,j</a:t>
            </a:r>
            <a:r>
              <a:rPr lang="en-US">
                <a:solidFill>
                  <a:srgbClr val="0000FF"/>
                </a:solidFill>
              </a:rPr>
              <a:t>) </a:t>
            </a:r>
            <a:r>
              <a:rPr lang="en-US"/>
              <a:t>Value </a:t>
            </a:r>
            <a:endParaRPr/>
          </a:p>
        </p:txBody>
      </p:sp>
      <p:sp>
        <p:nvSpPr>
          <p:cNvPr id="1809" name="Google Shape;1809;p87"/>
          <p:cNvSpPr txBox="1"/>
          <p:nvPr>
            <p:ph idx="1" type="body"/>
          </p:nvPr>
        </p:nvSpPr>
        <p:spPr>
          <a:xfrm>
            <a:off x="1485900" y="1064579"/>
            <a:ext cx="6172200" cy="76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lang="en-US" sz="2100">
                <a:solidFill>
                  <a:srgbClr val="0000FF"/>
                </a:solidFill>
              </a:rPr>
              <a:t>ξ</a:t>
            </a:r>
            <a:r>
              <a:rPr baseline="-25000" i="1" lang="en-US" sz="2100">
                <a:solidFill>
                  <a:srgbClr val="0000FF"/>
                </a:solidFill>
              </a:rPr>
              <a:t>t</a:t>
            </a:r>
            <a:r>
              <a:rPr lang="en-US" sz="2100">
                <a:solidFill>
                  <a:srgbClr val="0000FF"/>
                </a:solidFill>
              </a:rPr>
              <a:t>(</a:t>
            </a:r>
            <a:r>
              <a:rPr i="1" lang="en-US" sz="2100">
                <a:solidFill>
                  <a:srgbClr val="0000FF"/>
                </a:solidFill>
              </a:rPr>
              <a:t>i,j</a:t>
            </a:r>
            <a:r>
              <a:rPr lang="en-US" sz="2100">
                <a:solidFill>
                  <a:srgbClr val="0000FF"/>
                </a:solidFill>
              </a:rPr>
              <a:t>) </a:t>
            </a:r>
            <a:r>
              <a:rPr lang="en-US" sz="2100"/>
              <a:t>is the probability of making transition from </a:t>
            </a:r>
            <a:r>
              <a:rPr i="1" lang="en-US" sz="2100"/>
              <a:t>s</a:t>
            </a:r>
            <a:r>
              <a:rPr baseline="-25000" i="1" lang="en-US" sz="2100"/>
              <a:t>i</a:t>
            </a:r>
            <a:r>
              <a:rPr lang="en-US" sz="2100"/>
              <a:t> to </a:t>
            </a:r>
            <a:r>
              <a:rPr i="1" lang="en-US" sz="2100"/>
              <a:t>s</a:t>
            </a:r>
            <a:r>
              <a:rPr baseline="-25000" i="1" lang="en-US" sz="2100"/>
              <a:t>i </a:t>
            </a:r>
            <a:r>
              <a:rPr lang="en-US" sz="2100"/>
              <a:t>at time </a:t>
            </a:r>
            <a:r>
              <a:rPr i="1" lang="en-US" sz="2100"/>
              <a:t>t</a:t>
            </a:r>
            <a:r>
              <a:rPr lang="en-US" sz="2100"/>
              <a:t> in the experience E</a:t>
            </a:r>
            <a:r>
              <a:rPr baseline="-25000" lang="en-US" sz="2100"/>
              <a:t>1:T</a:t>
            </a:r>
            <a:r>
              <a:rPr lang="en-US" sz="2100"/>
              <a:t> </a:t>
            </a:r>
            <a:endParaRPr/>
          </a:p>
        </p:txBody>
      </p:sp>
      <p:sp>
        <p:nvSpPr>
          <p:cNvPr id="1810" name="Google Shape;1810;p8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811" name="Google Shape;1811;p8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CS561</a:t>
            </a:r>
            <a:endParaRPr/>
          </a:p>
        </p:txBody>
      </p:sp>
      <p:sp>
        <p:nvSpPr>
          <p:cNvPr id="1812" name="Google Shape;1812;p8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3" name="Google Shape;181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497" y="3274512"/>
            <a:ext cx="3682826" cy="1714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4" name="Google Shape;1814;p87"/>
          <p:cNvGrpSpPr/>
          <p:nvPr/>
        </p:nvGrpSpPr>
        <p:grpSpPr>
          <a:xfrm>
            <a:off x="1968071" y="1846102"/>
            <a:ext cx="5240427" cy="1451494"/>
            <a:chOff x="1064125" y="2751285"/>
            <a:chExt cx="6987235" cy="1935324"/>
          </a:xfrm>
        </p:grpSpPr>
        <p:sp>
          <p:nvSpPr>
            <p:cNvPr id="1815" name="Google Shape;1815;p87"/>
            <p:cNvSpPr txBox="1"/>
            <p:nvPr/>
          </p:nvSpPr>
          <p:spPr>
            <a:xfrm rot="-5400000">
              <a:off x="481914" y="3333496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816" name="Google Shape;1816;p87"/>
            <p:cNvSpPr txBox="1"/>
            <p:nvPr/>
          </p:nvSpPr>
          <p:spPr>
            <a:xfrm rot="-5400000">
              <a:off x="2221921" y="3333496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817" name="Google Shape;1817;p87"/>
            <p:cNvSpPr txBox="1"/>
            <p:nvPr/>
          </p:nvSpPr>
          <p:spPr>
            <a:xfrm rot="-5400000">
              <a:off x="5436755" y="3333496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818" name="Google Shape;1818;p87"/>
            <p:cNvSpPr txBox="1"/>
            <p:nvPr/>
          </p:nvSpPr>
          <p:spPr>
            <a:xfrm rot="-5400000">
              <a:off x="6945929" y="3333496"/>
              <a:ext cx="16876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   S2    S3     S4</a:t>
              </a:r>
              <a:endParaRPr/>
            </a:p>
          </p:txBody>
        </p:sp>
        <p:sp>
          <p:nvSpPr>
            <p:cNvPr id="1819" name="Google Shape;1819;p87"/>
            <p:cNvSpPr txBox="1"/>
            <p:nvPr/>
          </p:nvSpPr>
          <p:spPr>
            <a:xfrm>
              <a:off x="4264353" y="3434622"/>
              <a:ext cx="37232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0" name="Google Shape;1820;p87"/>
            <p:cNvGrpSpPr/>
            <p:nvPr/>
          </p:nvGrpSpPr>
          <p:grpSpPr>
            <a:xfrm>
              <a:off x="1525790" y="2935608"/>
              <a:ext cx="1278341" cy="1476369"/>
              <a:chOff x="1839256" y="4214430"/>
              <a:chExt cx="1278341" cy="1476369"/>
            </a:xfrm>
          </p:grpSpPr>
          <p:cxnSp>
            <p:nvCxnSpPr>
              <p:cNvPr id="1821" name="Google Shape;1821;p87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2" name="Google Shape;1822;p87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3" name="Google Shape;1823;p87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4" name="Google Shape;1824;p87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5" name="Google Shape;1825;p87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6" name="Google Shape;1826;p87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7" name="Google Shape;1827;p87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8" name="Google Shape;1828;p87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29" name="Google Shape;1829;p87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0" name="Google Shape;1830;p87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1" name="Google Shape;1831;p87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2" name="Google Shape;1832;p87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3" name="Google Shape;1833;p87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834" name="Google Shape;1834;p87"/>
            <p:cNvGrpSpPr/>
            <p:nvPr/>
          </p:nvGrpSpPr>
          <p:grpSpPr>
            <a:xfrm>
              <a:off x="6370723" y="2911186"/>
              <a:ext cx="1278341" cy="1476369"/>
              <a:chOff x="1839256" y="4214430"/>
              <a:chExt cx="1278341" cy="1476369"/>
            </a:xfrm>
          </p:grpSpPr>
          <p:cxnSp>
            <p:nvCxnSpPr>
              <p:cNvPr id="1835" name="Google Shape;1835;p87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6" name="Google Shape;1836;p87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7" name="Google Shape;1837;p87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8" name="Google Shape;1838;p87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39" name="Google Shape;1839;p87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0" name="Google Shape;1840;p87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1" name="Google Shape;1841;p87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2" name="Google Shape;1842;p87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3" name="Google Shape;1843;p87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4" name="Google Shape;1844;p87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5" name="Google Shape;1845;p87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6" name="Google Shape;1846;p87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47" name="Google Shape;1847;p87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848" name="Google Shape;1848;p87"/>
            <p:cNvGrpSpPr/>
            <p:nvPr/>
          </p:nvGrpSpPr>
          <p:grpSpPr>
            <a:xfrm>
              <a:off x="3265797" y="2963435"/>
              <a:ext cx="621788" cy="1476369"/>
              <a:chOff x="1839256" y="4214430"/>
              <a:chExt cx="1278341" cy="1476369"/>
            </a:xfrm>
          </p:grpSpPr>
          <p:cxnSp>
            <p:nvCxnSpPr>
              <p:cNvPr id="1849" name="Google Shape;1849;p87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0" name="Google Shape;1850;p87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1" name="Google Shape;1851;p87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2" name="Google Shape;1852;p87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3" name="Google Shape;1853;p87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4" name="Google Shape;1854;p87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5" name="Google Shape;1855;p87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6" name="Google Shape;1856;p87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7" name="Google Shape;1857;p87"/>
              <p:cNvCxnSpPr/>
              <p:nvPr/>
            </p:nvCxnSpPr>
            <p:spPr>
              <a:xfrm flipH="1" rot="10800000">
                <a:off x="1839256" y="4817475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8" name="Google Shape;1858;p87"/>
              <p:cNvCxnSpPr/>
              <p:nvPr/>
            </p:nvCxnSpPr>
            <p:spPr>
              <a:xfrm flipH="1" rot="10800000">
                <a:off x="1839256" y="429240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59" name="Google Shape;1859;p87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0" name="Google Shape;1860;p87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1" name="Google Shape;1861;p87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grpSp>
          <p:nvGrpSpPr>
            <p:cNvPr id="1862" name="Google Shape;1862;p87"/>
            <p:cNvGrpSpPr/>
            <p:nvPr/>
          </p:nvGrpSpPr>
          <p:grpSpPr>
            <a:xfrm>
              <a:off x="5504846" y="2911186"/>
              <a:ext cx="621788" cy="1476369"/>
              <a:chOff x="1839256" y="4214430"/>
              <a:chExt cx="1278341" cy="1476369"/>
            </a:xfrm>
          </p:grpSpPr>
          <p:cxnSp>
            <p:nvCxnSpPr>
              <p:cNvPr id="1863" name="Google Shape;1863;p87"/>
              <p:cNvCxnSpPr/>
              <p:nvPr/>
            </p:nvCxnSpPr>
            <p:spPr>
              <a:xfrm>
                <a:off x="1839256" y="4713444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4" name="Google Shape;1864;p87"/>
              <p:cNvCxnSpPr/>
              <p:nvPr/>
            </p:nvCxnSpPr>
            <p:spPr>
              <a:xfrm>
                <a:off x="1839256" y="5191785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5" name="Google Shape;1865;p87"/>
              <p:cNvCxnSpPr/>
              <p:nvPr/>
            </p:nvCxnSpPr>
            <p:spPr>
              <a:xfrm>
                <a:off x="1839256" y="5673882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6" name="Google Shape;1866;p87"/>
              <p:cNvCxnSpPr/>
              <p:nvPr/>
            </p:nvCxnSpPr>
            <p:spPr>
              <a:xfrm>
                <a:off x="1839256" y="4214430"/>
                <a:ext cx="1278341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7" name="Google Shape;1867;p87"/>
              <p:cNvCxnSpPr/>
              <p:nvPr/>
            </p:nvCxnSpPr>
            <p:spPr>
              <a:xfrm>
                <a:off x="1839256" y="4214430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8" name="Google Shape;1868;p87"/>
              <p:cNvCxnSpPr/>
              <p:nvPr/>
            </p:nvCxnSpPr>
            <p:spPr>
              <a:xfrm>
                <a:off x="1839256" y="4692771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69" name="Google Shape;1869;p87"/>
              <p:cNvCxnSpPr/>
              <p:nvPr/>
            </p:nvCxnSpPr>
            <p:spPr>
              <a:xfrm>
                <a:off x="1839256" y="5191785"/>
                <a:ext cx="1278341" cy="49901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0" name="Google Shape;1870;p87"/>
              <p:cNvCxnSpPr/>
              <p:nvPr/>
            </p:nvCxnSpPr>
            <p:spPr>
              <a:xfrm flipH="1" rot="10800000">
                <a:off x="1839256" y="529957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1" name="Google Shape;1871;p87"/>
              <p:cNvCxnSpPr/>
              <p:nvPr/>
            </p:nvCxnSpPr>
            <p:spPr>
              <a:xfrm flipH="1" rot="10800000">
                <a:off x="1839256" y="4292402"/>
                <a:ext cx="1278341" cy="37431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2" name="Google Shape;1872;p87"/>
              <p:cNvCxnSpPr/>
              <p:nvPr/>
            </p:nvCxnSpPr>
            <p:spPr>
              <a:xfrm flipH="1" rot="10800000">
                <a:off x="1839256" y="4817475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3" name="Google Shape;1873;p87"/>
              <p:cNvCxnSpPr/>
              <p:nvPr/>
            </p:nvCxnSpPr>
            <p:spPr>
              <a:xfrm flipH="1" rot="10800000">
                <a:off x="1903766" y="4276778"/>
                <a:ext cx="1177195" cy="856407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4" name="Google Shape;1874;p87"/>
              <p:cNvCxnSpPr/>
              <p:nvPr/>
            </p:nvCxnSpPr>
            <p:spPr>
              <a:xfrm>
                <a:off x="1903766" y="4713444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1875" name="Google Shape;1875;p87"/>
              <p:cNvCxnSpPr/>
              <p:nvPr/>
            </p:nvCxnSpPr>
            <p:spPr>
              <a:xfrm>
                <a:off x="1903766" y="4231347"/>
                <a:ext cx="1177195" cy="96043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</p:grpSp>
        <p:cxnSp>
          <p:nvCxnSpPr>
            <p:cNvPr id="1876" name="Google Shape;1876;p87"/>
            <p:cNvCxnSpPr>
              <a:endCxn id="1819" idx="1"/>
            </p:cNvCxnSpPr>
            <p:nvPr/>
          </p:nvCxnSpPr>
          <p:spPr>
            <a:xfrm>
              <a:off x="3887553" y="2963576"/>
              <a:ext cx="376800" cy="6711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77" name="Google Shape;1877;p87"/>
            <p:cNvCxnSpPr>
              <a:endCxn id="1819" idx="1"/>
            </p:cNvCxnSpPr>
            <p:nvPr/>
          </p:nvCxnSpPr>
          <p:spPr>
            <a:xfrm>
              <a:off x="3869853" y="3441776"/>
              <a:ext cx="394500" cy="1929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78" name="Google Shape;1878;p87"/>
            <p:cNvCxnSpPr>
              <a:endCxn id="1819" idx="1"/>
            </p:cNvCxnSpPr>
            <p:nvPr/>
          </p:nvCxnSpPr>
          <p:spPr>
            <a:xfrm flipH="1" rot="10800000">
              <a:off x="3869853" y="3634676"/>
              <a:ext cx="394500" cy="3060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79" name="Google Shape;1879;p87"/>
            <p:cNvCxnSpPr>
              <a:endCxn id="1819" idx="1"/>
            </p:cNvCxnSpPr>
            <p:nvPr/>
          </p:nvCxnSpPr>
          <p:spPr>
            <a:xfrm flipH="1" rot="10800000">
              <a:off x="3869853" y="3634676"/>
              <a:ext cx="394500" cy="73530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80" name="Google Shape;1880;p87"/>
            <p:cNvCxnSpPr/>
            <p:nvPr/>
          </p:nvCxnSpPr>
          <p:spPr>
            <a:xfrm flipH="1">
              <a:off x="5067025" y="2982555"/>
              <a:ext cx="376767" cy="655853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81" name="Google Shape;1881;p87"/>
            <p:cNvCxnSpPr/>
            <p:nvPr/>
          </p:nvCxnSpPr>
          <p:spPr>
            <a:xfrm flipH="1">
              <a:off x="5049205" y="3460896"/>
              <a:ext cx="394587" cy="177512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82" name="Google Shape;1882;p87"/>
            <p:cNvCxnSpPr/>
            <p:nvPr/>
          </p:nvCxnSpPr>
          <p:spPr>
            <a:xfrm rot="10800000">
              <a:off x="5049205" y="3638408"/>
              <a:ext cx="394587" cy="321502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883" name="Google Shape;1883;p87"/>
            <p:cNvCxnSpPr/>
            <p:nvPr/>
          </p:nvCxnSpPr>
          <p:spPr>
            <a:xfrm rot="10800000">
              <a:off x="5049205" y="3638408"/>
              <a:ext cx="394587" cy="750791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884" name="Google Shape;1884;p87"/>
            <p:cNvSpPr txBox="1"/>
            <p:nvPr/>
          </p:nvSpPr>
          <p:spPr>
            <a:xfrm>
              <a:off x="4262215" y="4286500"/>
              <a:ext cx="992152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       t+1</a:t>
              </a:r>
              <a:endParaRPr/>
            </a:p>
          </p:txBody>
        </p:sp>
        <p:sp>
          <p:nvSpPr>
            <p:cNvPr id="1885" name="Google Shape;1885;p87"/>
            <p:cNvSpPr txBox="1"/>
            <p:nvPr/>
          </p:nvSpPr>
          <p:spPr>
            <a:xfrm>
              <a:off x="4800912" y="3438062"/>
              <a:ext cx="372325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aseline="-25000" lang="en-US"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aseline="-25000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86" name="Google Shape;1886;p87"/>
            <p:cNvCxnSpPr/>
            <p:nvPr/>
          </p:nvCxnSpPr>
          <p:spPr>
            <a:xfrm>
              <a:off x="4519736" y="3683630"/>
              <a:ext cx="353973" cy="0"/>
            </a:xfrm>
            <a:prstGeom prst="straightConnector1">
              <a:avLst/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887" name="Google Shape;1887;p87"/>
            <p:cNvSpPr txBox="1"/>
            <p:nvPr/>
          </p:nvSpPr>
          <p:spPr>
            <a:xfrm>
              <a:off x="4489669" y="3382071"/>
              <a:ext cx="3808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aseline="-25000"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aseline="-25000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8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Improve the model by explanation</a:t>
            </a:r>
            <a:br>
              <a:rPr lang="en-US"/>
            </a:br>
            <a:r>
              <a:rPr lang="en-US">
                <a:solidFill>
                  <a:srgbClr val="E46C0A"/>
                </a:solidFill>
              </a:rPr>
              <a:t>Update P, θ, π using </a:t>
            </a:r>
            <a:r>
              <a:rPr lang="en-US">
                <a:solidFill>
                  <a:srgbClr val="E36C09"/>
                </a:solidFill>
              </a:rPr>
              <a:t>α, β, γ, ξ </a:t>
            </a:r>
            <a:endParaRPr/>
          </a:p>
        </p:txBody>
      </p:sp>
      <p:sp>
        <p:nvSpPr>
          <p:cNvPr id="1893" name="Google Shape;1893;p8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894" name="Google Shape;1894;p8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95" name="Google Shape;1895;p88"/>
          <p:cNvGrpSpPr/>
          <p:nvPr/>
        </p:nvGrpSpPr>
        <p:grpSpPr>
          <a:xfrm>
            <a:off x="2112406" y="1506813"/>
            <a:ext cx="2857500" cy="1958008"/>
            <a:chOff x="2209800" y="1711164"/>
            <a:chExt cx="3810000" cy="2610677"/>
          </a:xfrm>
        </p:grpSpPr>
        <p:pic>
          <p:nvPicPr>
            <p:cNvPr id="1896" name="Google Shape;1896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09800" y="1711164"/>
              <a:ext cx="3810000" cy="19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9800" y="3537057"/>
              <a:ext cx="3810000" cy="784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8" name="Google Shape;1898;p88"/>
          <p:cNvSpPr txBox="1"/>
          <p:nvPr/>
        </p:nvSpPr>
        <p:spPr>
          <a:xfrm>
            <a:off x="5133259" y="2052109"/>
            <a:ext cx="252351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From all s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 E, how many go to s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aseline="-25000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9" name="Google Shape;1899;p88"/>
          <p:cNvCxnSpPr>
            <a:stCxn id="1898" idx="1"/>
          </p:cNvCxnSpPr>
          <p:nvPr/>
        </p:nvCxnSpPr>
        <p:spPr>
          <a:xfrm rot="10800000">
            <a:off x="4247359" y="2110950"/>
            <a:ext cx="885900" cy="91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900" name="Google Shape;1900;p88"/>
          <p:cNvSpPr txBox="1"/>
          <p:nvPr/>
        </p:nvSpPr>
        <p:spPr>
          <a:xfrm>
            <a:off x="5133258" y="2413367"/>
            <a:ext cx="287899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From all s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 E, how many appear as z</a:t>
            </a:r>
            <a:r>
              <a:rPr baseline="-25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-25000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1" name="Google Shape;1901;p88"/>
          <p:cNvCxnSpPr>
            <a:stCxn id="1900" idx="1"/>
          </p:cNvCxnSpPr>
          <p:nvPr/>
        </p:nvCxnSpPr>
        <p:spPr>
          <a:xfrm flipH="1">
            <a:off x="4300458" y="2563408"/>
            <a:ext cx="832800" cy="8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902" name="Google Shape;1902;p88"/>
          <p:cNvSpPr txBox="1"/>
          <p:nvPr/>
        </p:nvSpPr>
        <p:spPr>
          <a:xfrm>
            <a:off x="5176500" y="1523335"/>
            <a:ext cx="211500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the whole experience </a:t>
            </a:r>
            <a:b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determine the beginning</a:t>
            </a:r>
            <a:endParaRPr baseline="-25000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3" name="Google Shape;1903;p88"/>
          <p:cNvCxnSpPr/>
          <p:nvPr/>
        </p:nvCxnSpPr>
        <p:spPr>
          <a:xfrm flipH="1">
            <a:off x="4643317" y="1682094"/>
            <a:ext cx="533183" cy="2026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904" name="Google Shape;1904;p88"/>
          <p:cNvSpPr txBox="1"/>
          <p:nvPr/>
        </p:nvSpPr>
        <p:spPr>
          <a:xfrm>
            <a:off x="5080340" y="3116383"/>
            <a:ext cx="300845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the whole experience to determine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distribution for the next state</a:t>
            </a:r>
            <a:endParaRPr baseline="-25000"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5" name="Google Shape;1905;p88"/>
          <p:cNvCxnSpPr>
            <a:stCxn id="1904" idx="1"/>
          </p:cNvCxnSpPr>
          <p:nvPr/>
        </p:nvCxnSpPr>
        <p:spPr>
          <a:xfrm rot="10800000">
            <a:off x="4800140" y="3116499"/>
            <a:ext cx="280200" cy="253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8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The General EM Algorithm</a:t>
            </a:r>
            <a:endParaRPr/>
          </a:p>
        </p:txBody>
      </p:sp>
      <p:sp>
        <p:nvSpPr>
          <p:cNvPr id="1911" name="Google Shape;1911;p8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>
                <a:solidFill>
                  <a:srgbClr val="0000FF"/>
                </a:solidFill>
              </a:rPr>
              <a:t>E-Step:  </a:t>
            </a:r>
            <a:r>
              <a:rPr lang="en-US"/>
              <a:t>Estimate P(E|M) the likelihood of the experience E given the model M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2100"/>
              <a:buChar char="–"/>
            </a:pPr>
            <a:r>
              <a:rPr lang="en-US">
                <a:solidFill>
                  <a:srgbClr val="E36C09"/>
                </a:solidFill>
              </a:rPr>
              <a:t>E.g., computing α, β, γ, ξ using the experience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2100"/>
              <a:buChar char="–"/>
            </a:pPr>
            <a:r>
              <a:rPr lang="en-US">
                <a:solidFill>
                  <a:srgbClr val="E36C09"/>
                </a:solidFill>
              </a:rPr>
              <a:t>K-means: assigning data to the (closest) clusters</a:t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>
                <a:solidFill>
                  <a:srgbClr val="0000FF"/>
                </a:solidFill>
              </a:rPr>
              <a:t>M-Step: </a:t>
            </a:r>
            <a:r>
              <a:rPr lang="en-US"/>
              <a:t>Maximize the parameters of the model M using the knowledge (e.g., explanations) learned from the experience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E46C0A"/>
              </a:buClr>
              <a:buSzPts val="2100"/>
              <a:buChar char="–"/>
            </a:pPr>
            <a:r>
              <a:rPr lang="en-US">
                <a:solidFill>
                  <a:srgbClr val="E46C0A"/>
                </a:solidFill>
              </a:rPr>
              <a:t>E.g., update P, θ, π using </a:t>
            </a:r>
            <a:r>
              <a:rPr lang="en-US">
                <a:solidFill>
                  <a:srgbClr val="E36C09"/>
                </a:solidFill>
              </a:rPr>
              <a:t>α, β, γ, ξ </a:t>
            </a:r>
            <a:endParaRPr/>
          </a:p>
          <a:p>
            <a:pPr indent="-214312" lvl="1" marL="557213" rtl="0" algn="l">
              <a:spcBef>
                <a:spcPts val="420"/>
              </a:spcBef>
              <a:spcAft>
                <a:spcPts val="0"/>
              </a:spcAft>
              <a:buClr>
                <a:srgbClr val="E36C09"/>
              </a:buClr>
              <a:buSzPts val="2100"/>
              <a:buChar char="–"/>
            </a:pPr>
            <a:r>
              <a:rPr lang="en-US">
                <a:solidFill>
                  <a:srgbClr val="E36C09"/>
                </a:solidFill>
              </a:rPr>
              <a:t>K-means: move the clusters based on the assignments</a:t>
            </a:r>
            <a:endParaRPr/>
          </a:p>
        </p:txBody>
      </p:sp>
      <p:sp>
        <p:nvSpPr>
          <p:cNvPr id="1912" name="Google Shape;1912;p8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913" name="Google Shape;1913;p8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An Example: Concept Learning</a:t>
            </a:r>
            <a:endParaRPr/>
          </a:p>
        </p:txBody>
      </p:sp>
      <p:sp>
        <p:nvSpPr>
          <p:cNvPr id="192" name="Google Shape;192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1714500" y="1543050"/>
            <a:ext cx="5715000" cy="1736687"/>
            <a:chOff x="762000" y="1371600"/>
            <a:chExt cx="7620000" cy="2315582"/>
          </a:xfrm>
        </p:grpSpPr>
        <p:pic>
          <p:nvPicPr>
            <p:cNvPr id="194" name="Google Shape;19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000" y="1371600"/>
              <a:ext cx="7620000" cy="2315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9"/>
            <p:cNvSpPr/>
            <p:nvPr/>
          </p:nvSpPr>
          <p:spPr>
            <a:xfrm>
              <a:off x="3733800" y="2362200"/>
              <a:ext cx="2438400" cy="304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38200" y="3048000"/>
              <a:ext cx="5257800" cy="609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 txBox="1"/>
            <p:nvPr/>
          </p:nvSpPr>
          <p:spPr>
            <a:xfrm>
              <a:off x="6248400" y="3124199"/>
              <a:ext cx="20194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Eight hypotheses</a:t>
              </a:r>
              <a:endParaRPr/>
            </a:p>
          </p:txBody>
        </p:sp>
      </p:grpSp>
      <p:sp>
        <p:nvSpPr>
          <p:cNvPr id="198" name="Google Shape;198;p9"/>
          <p:cNvSpPr txBox="1"/>
          <p:nvPr/>
        </p:nvSpPr>
        <p:spPr>
          <a:xfrm>
            <a:off x="1943100" y="4229100"/>
            <a:ext cx="391511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details, please read section 4.12 in the ALFE book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1657351" y="3486150"/>
            <a:ext cx="4278159" cy="30008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a very simple task: 3 instances and 2</a:t>
            </a:r>
            <a:r>
              <a:rPr baseline="30000"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=8 hypotheses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6724280" y="3527035"/>
            <a:ext cx="2356500" cy="93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data at time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i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concept or theory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background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at time 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Comments on EM</a:t>
            </a:r>
            <a:endParaRPr/>
          </a:p>
        </p:txBody>
      </p:sp>
      <p:sp>
        <p:nvSpPr>
          <p:cNvPr id="1919" name="Google Shape;1919;p9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most general and powerful learning method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Many existing algorithms are special cases of EM</a:t>
            </a:r>
            <a:endParaRPr/>
          </a:p>
          <a:p>
            <a:pPr indent="-90996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Tremendous application potentials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Robot navigation, localization, mapping, SLAM, manipulation, planning, etc.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Natural language processes (IBM’s Watson)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Data Mining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Gaming that can improve themselves</a:t>
            </a:r>
            <a:endParaRPr/>
          </a:p>
          <a:p>
            <a:pPr indent="-214344" lvl="1" marL="557213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Discovering patterns from genetic and health data</a:t>
            </a:r>
            <a:endParaRPr/>
          </a:p>
        </p:txBody>
      </p:sp>
      <p:sp>
        <p:nvSpPr>
          <p:cNvPr id="1920" name="Google Shape;1920;p9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12/7/21</a:t>
            </a:r>
            <a:endParaRPr/>
          </a:p>
        </p:txBody>
      </p:sp>
      <p:sp>
        <p:nvSpPr>
          <p:cNvPr id="1921" name="Google Shape;1921;p9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2013-11-04T23:55:24Z</dcterms:created>
  <dc:creator>Wei-Min Shen</dc:creator>
</cp:coreProperties>
</file>